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4"/>
  </p:notesMasterIdLst>
  <p:sldIdLst>
    <p:sldId id="267" r:id="rId2"/>
    <p:sldId id="262" r:id="rId3"/>
    <p:sldId id="272" r:id="rId4"/>
    <p:sldId id="407" r:id="rId5"/>
    <p:sldId id="408" r:id="rId6"/>
    <p:sldId id="438" r:id="rId7"/>
    <p:sldId id="439" r:id="rId8"/>
    <p:sldId id="445" r:id="rId9"/>
    <p:sldId id="441" r:id="rId10"/>
    <p:sldId id="433" r:id="rId11"/>
    <p:sldId id="471" r:id="rId12"/>
    <p:sldId id="492" r:id="rId13"/>
    <p:sldId id="472" r:id="rId14"/>
    <p:sldId id="473" r:id="rId15"/>
    <p:sldId id="474" r:id="rId16"/>
    <p:sldId id="475" r:id="rId17"/>
    <p:sldId id="476" r:id="rId18"/>
    <p:sldId id="477" r:id="rId19"/>
    <p:sldId id="478" r:id="rId20"/>
    <p:sldId id="479" r:id="rId21"/>
    <p:sldId id="488" r:id="rId22"/>
    <p:sldId id="406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FF0000"/>
    <a:srgbClr val="FF6600"/>
    <a:srgbClr val="660066"/>
    <a:srgbClr val="000066"/>
    <a:srgbClr val="663300"/>
    <a:srgbClr val="000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78" autoAdjust="0"/>
    <p:restoredTop sz="89091" autoAdjust="0"/>
  </p:normalViewPr>
  <p:slideViewPr>
    <p:cSldViewPr>
      <p:cViewPr varScale="1">
        <p:scale>
          <a:sx n="94" d="100"/>
          <a:sy n="94" d="100"/>
        </p:scale>
        <p:origin x="-2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2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2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2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96BC29B-5AB6-4D3D-A71F-BFC5BE890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Changed font of </a:t>
            </a:r>
            <a:r>
              <a:rPr lang="en-US" smtClean="0">
                <a:solidFill>
                  <a:srgbClr val="993300"/>
                </a:solidFill>
                <a:latin typeface="Arial Black" pitchFamily="34" charset="0"/>
                <a:ea typeface="SimSun" pitchFamily="2" charset="-122"/>
                <a:cs typeface="Arial Unicode MS" pitchFamily="34" charset="-128"/>
                <a:sym typeface="MT Symbol"/>
              </a:rPr>
              <a:t>Ø to 36pt Arial Black.</a:t>
            </a:r>
            <a:endParaRPr lang="en-US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402FD1-4180-4A42-B382-69853579620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Should be: ANAN-100D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8745E2-A46A-489D-A44F-AE986D0C58D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hard </a:t>
            </a:r>
            <a:r>
              <a:rPr lang="en-US" b="1" dirty="0" smtClean="0">
                <a:solidFill>
                  <a:srgbClr val="FF0000"/>
                </a:solidFill>
              </a:rPr>
              <a:t>to</a:t>
            </a:r>
            <a:r>
              <a:rPr lang="en-US" dirty="0" smtClean="0"/>
              <a:t> evaluate…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6BC29B-5AB6-4D3D-A71F-BFC5BE890B3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E6AF69-6EB9-446D-8343-53107328ADBB}" type="slidenum">
              <a:rPr lang="en-US" smtClean="0">
                <a:latin typeface="Arial" pitchFamily="34" charset="0"/>
              </a:rPr>
              <a:pPr>
                <a:defRPr/>
              </a:pPr>
              <a:t>22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F26D49-3E78-490F-85FE-E956F5221BAB}" type="slidenum">
              <a:rPr lang="en-US" smtClean="0">
                <a:latin typeface="Arial" pitchFamily="34" charset="0"/>
              </a:rPr>
              <a:pPr>
                <a:defRPr/>
              </a:pPr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0FE3EA-AEA3-4BD0-A1BE-643C588B5315}" type="slidenum">
              <a:rPr lang="en-US" smtClean="0">
                <a:latin typeface="Arial" pitchFamily="34" charset="0"/>
              </a:rPr>
              <a:pPr>
                <a:defRPr/>
              </a:pPr>
              <a:t>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Typo: µV replaces uV.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Typo: “an analog meter”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BFE880-1CE9-4D6F-B3C8-9A7D90E3D978}" type="slidenum">
              <a:rPr lang="en-US" smtClean="0">
                <a:latin typeface="Arial" pitchFamily="34" charset="0"/>
              </a:rPr>
              <a:pPr>
                <a:defRPr/>
              </a:pPr>
              <a:t>6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“Are two computers…” is better grammatically.</a:t>
            </a:r>
          </a:p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</a:rPr>
              <a:t>Even better: “Will the need for two computers be a problem?”</a:t>
            </a:r>
          </a:p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5675AA-979B-4E40-98E5-28612581D20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</a:t>
            </a:r>
            <a:r>
              <a:rPr lang="en-US" baseline="0" dirty="0" smtClean="0"/>
              <a:t> I ran a few tests on the KX3, I found that calibration at fairly frequent intervals was required to maintain acceptable opposite-sideband rejection. - Adam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6BC29B-5AB6-4D3D-A71F-BFC5BE890B3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“The short answer is that it isn’t useful…” reads better.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B449471-5370-4544-A884-BEFD82B41CC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“ITU band noise on 40m</a:t>
            </a:r>
            <a:r>
              <a:rPr lang="en-US" baseline="0" dirty="0" smtClean="0"/>
              <a:t> is around -100 </a:t>
            </a:r>
            <a:r>
              <a:rPr lang="en-US" baseline="0" dirty="0" err="1" smtClean="0"/>
              <a:t>dBm</a:t>
            </a:r>
            <a:r>
              <a:rPr lang="en-US" baseline="0" dirty="0" smtClean="0"/>
              <a:t>…” flows better.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6BC29B-5AB6-4D3D-A71F-BFC5BE890B3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upscale: should be one 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6BC29B-5AB6-4D3D-A71F-BFC5BE890B3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AutoShape 3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  <a:cs typeface="+mn-cs"/>
              </a:endParaRP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3657600" y="4343400"/>
            <a:ext cx="4876800" cy="228600"/>
            <a:chOff x="2288" y="3080"/>
            <a:chExt cx="3072" cy="201"/>
          </a:xfrm>
        </p:grpSpPr>
        <p:sp>
          <p:nvSpPr>
            <p:cNvPr id="8" name="AutoShape 12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9" name="AutoShape 13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</p:grp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2636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211" name="AutoShap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F45BA475-AB01-4904-9A58-CEFF92F2F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A30D7-9DD2-43AA-A9F9-131669192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6858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6858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E1DB7-5384-4C0B-9DC0-67DD9A016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9248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2860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2860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8445C-7D6B-43AD-BF5C-DDDD11DB8E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9248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286000"/>
            <a:ext cx="7693025" cy="37242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96444-866B-4315-8FAF-2B3E47F06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0AC39-2C8E-4EC4-A278-0F17990C1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9A2CE-BB76-4C7F-B209-F68DDFB99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860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2860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658D5-8807-4D68-BA2F-51CAB8F3F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F66AE-986B-4D64-A4D6-331A468D3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057B5-F814-4CBF-A02C-C2724C560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66025-8954-476D-9B8A-51EFDD1F1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A85E1-4676-4544-A836-A1E3A8A14F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07FBD-3DB5-406C-B9E1-EB72716B61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6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2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48" name="Freeform 24"/>
            <p:cNvSpPr>
              <a:spLocks/>
            </p:cNvSpPr>
            <p:nvPr userDrawn="1"/>
          </p:nvSpPr>
          <p:spPr bwMode="auto">
            <a:xfrm>
              <a:off x="288" y="0"/>
              <a:ext cx="1728" cy="735"/>
            </a:xfrm>
            <a:custGeom>
              <a:avLst/>
              <a:gdLst/>
              <a:ahLst/>
              <a:cxnLst>
                <a:cxn ang="0">
                  <a:pos x="1728" y="0"/>
                </a:cxn>
                <a:cxn ang="0">
                  <a:pos x="1728" y="480"/>
                </a:cxn>
                <a:cxn ang="0">
                  <a:pos x="380" y="482"/>
                </a:cxn>
                <a:cxn ang="0">
                  <a:pos x="354" y="480"/>
                </a:cxn>
                <a:cxn ang="0">
                  <a:pos x="308" y="489"/>
                </a:cxn>
                <a:cxn ang="0">
                  <a:pos x="246" y="531"/>
                </a:cxn>
                <a:cxn ang="0">
                  <a:pos x="206" y="597"/>
                </a:cxn>
                <a:cxn ang="0">
                  <a:pos x="192" y="666"/>
                </a:cxn>
                <a:cxn ang="0">
                  <a:pos x="192" y="735"/>
                </a:cxn>
                <a:cxn ang="0">
                  <a:pos x="0" y="735"/>
                </a:cxn>
                <a:cxn ang="0">
                  <a:pos x="0" y="480"/>
                </a:cxn>
                <a:cxn ang="0">
                  <a:pos x="0" y="0"/>
                </a:cxn>
                <a:cxn ang="0">
                  <a:pos x="1728" y="0"/>
                </a:cxn>
              </a:cxnLst>
              <a:rect l="0" t="0" r="r" b="b"/>
              <a:pathLst>
                <a:path w="1728" h="735">
                  <a:moveTo>
                    <a:pt x="1728" y="0"/>
                  </a:moveTo>
                  <a:lnTo>
                    <a:pt x="1728" y="480"/>
                  </a:lnTo>
                  <a:lnTo>
                    <a:pt x="380" y="482"/>
                  </a:lnTo>
                  <a:lnTo>
                    <a:pt x="354" y="480"/>
                  </a:lnTo>
                  <a:lnTo>
                    <a:pt x="308" y="489"/>
                  </a:lnTo>
                  <a:cubicBezTo>
                    <a:pt x="290" y="498"/>
                    <a:pt x="263" y="513"/>
                    <a:pt x="246" y="531"/>
                  </a:cubicBezTo>
                  <a:cubicBezTo>
                    <a:pt x="229" y="549"/>
                    <a:pt x="215" y="574"/>
                    <a:pt x="206" y="597"/>
                  </a:cubicBezTo>
                  <a:cubicBezTo>
                    <a:pt x="197" y="620"/>
                    <a:pt x="194" y="643"/>
                    <a:pt x="192" y="666"/>
                  </a:cubicBezTo>
                  <a:lnTo>
                    <a:pt x="192" y="735"/>
                  </a:lnTo>
                  <a:lnTo>
                    <a:pt x="0" y="735"/>
                  </a:lnTo>
                  <a:lnTo>
                    <a:pt x="0" y="480"/>
                  </a:lnTo>
                  <a:lnTo>
                    <a:pt x="0" y="0"/>
                  </a:lnTo>
                  <a:lnTo>
                    <a:pt x="1728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</p:grpSp>
      <p:grpSp>
        <p:nvGrpSpPr>
          <p:cNvPr id="1027" name="Group 21"/>
          <p:cNvGrpSpPr>
            <a:grpSpLocks/>
          </p:cNvGrpSpPr>
          <p:nvPr/>
        </p:nvGrpSpPr>
        <p:grpSpPr bwMode="auto">
          <a:xfrm>
            <a:off x="228600" y="1219200"/>
            <a:ext cx="7391400" cy="228600"/>
            <a:chOff x="144" y="1248"/>
            <a:chExt cx="4656" cy="201"/>
          </a:xfrm>
        </p:grpSpPr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044" name="AutoShape 20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</p:grpSp>
      <p:sp>
        <p:nvSpPr>
          <p:cNvPr id="1028" name="AutoShape 7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85800"/>
            <a:ext cx="7924800" cy="5334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2860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98434A7-2D45-456D-92C1-A9FFB4769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</p:sldLayoutIdLst>
  <p:transition>
    <p:random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vrc.org/webinar/radioperformance.wmv" TargetMode="External"/><Relationship Id="rId4" Type="http://schemas.openxmlformats.org/officeDocument/2006/relationships/hyperlink" Target="http://www.contestuniversity.com/main/page_videos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Rob Sherwood</a:t>
            </a:r>
          </a:p>
          <a:p>
            <a:r>
              <a:rPr lang="en-US" smtClean="0"/>
              <a:t>NC</a:t>
            </a:r>
            <a:r>
              <a:rPr lang="en-US" smtClean="0">
                <a:sym typeface="MT Symbol"/>
              </a:rPr>
              <a:t>Ø</a:t>
            </a:r>
            <a:r>
              <a:rPr lang="en-US" smtClean="0"/>
              <a:t>B</a:t>
            </a:r>
          </a:p>
        </p:txBody>
      </p:sp>
      <p:sp>
        <p:nvSpPr>
          <p:cNvPr id="3075" name="AutoShape 1028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8229600" cy="1905000"/>
          </a:xfrm>
        </p:spPr>
        <p:txBody>
          <a:bodyPr/>
          <a:lstStyle/>
          <a:p>
            <a:r>
              <a:rPr lang="en-US" smtClean="0"/>
              <a:t>2013 / 2014 Rig Contest Results </a:t>
            </a:r>
            <a:br>
              <a:rPr lang="en-US" smtClean="0"/>
            </a:br>
            <a:r>
              <a:rPr lang="en-US" smtClean="0"/>
              <a:t>+</a:t>
            </a:r>
            <a:br>
              <a:rPr lang="en-US" smtClean="0"/>
            </a:br>
            <a:r>
              <a:rPr lang="en-US" smtClean="0"/>
              <a:t>Test Data Means What?</a:t>
            </a:r>
            <a:br>
              <a:rPr lang="en-US" smtClean="0"/>
            </a:br>
            <a:endParaRPr lang="en-US" smtClean="0"/>
          </a:p>
        </p:txBody>
      </p:sp>
      <p:sp>
        <p:nvSpPr>
          <p:cNvPr id="3076" name="AutoShape 1030"/>
          <p:cNvSpPr>
            <a:spLocks noChangeArrowheads="1"/>
          </p:cNvSpPr>
          <p:nvPr/>
        </p:nvSpPr>
        <p:spPr bwMode="auto">
          <a:xfrm>
            <a:off x="685800" y="5105400"/>
            <a:ext cx="8229600" cy="9906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sz="3200">
                <a:solidFill>
                  <a:schemeClr val="bg1"/>
                </a:solidFill>
              </a:rPr>
              <a:t>How to optimize rig performance</a:t>
            </a:r>
          </a:p>
        </p:txBody>
      </p:sp>
      <p:grpSp>
        <p:nvGrpSpPr>
          <p:cNvPr id="3077" name="Group 1035"/>
          <p:cNvGrpSpPr>
            <a:grpSpLocks/>
          </p:cNvGrpSpPr>
          <p:nvPr/>
        </p:nvGrpSpPr>
        <p:grpSpPr bwMode="auto">
          <a:xfrm>
            <a:off x="42863" y="6477000"/>
            <a:ext cx="1938337" cy="414338"/>
            <a:chOff x="27" y="4080"/>
            <a:chExt cx="1221" cy="261"/>
          </a:xfrm>
        </p:grpSpPr>
        <p:pic>
          <p:nvPicPr>
            <p:cNvPr id="3078" name="Picture 1032" descr="Image11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" y="4080"/>
              <a:ext cx="99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9" name="Rectangle 1033"/>
            <p:cNvSpPr>
              <a:spLocks noChangeArrowheads="1"/>
            </p:cNvSpPr>
            <p:nvPr/>
          </p:nvSpPr>
          <p:spPr bwMode="auto">
            <a:xfrm>
              <a:off x="75" y="4176"/>
              <a:ext cx="1173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1400">
                  <a:latin typeface="Impact" pitchFamily="34" charset="0"/>
                </a:rPr>
                <a:t> </a:t>
              </a:r>
              <a:r>
                <a:rPr lang="en-US" sz="1400">
                  <a:solidFill>
                    <a:srgbClr val="000000"/>
                  </a:solidFill>
                  <a:latin typeface="Impact" pitchFamily="34" charset="0"/>
                </a:rPr>
                <a:t>Sherwood Engineering</a:t>
              </a: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077200" cy="533400"/>
          </a:xfrm>
        </p:spPr>
        <p:txBody>
          <a:bodyPr/>
          <a:lstStyle/>
          <a:p>
            <a:pPr eaLnBrk="1" hangingPunct="1"/>
            <a:r>
              <a:rPr lang="en-US" sz="3200" smtClean="0"/>
              <a:t>Details – Elecraft KX3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693025" cy="5257800"/>
          </a:xfrm>
        </p:spPr>
        <p:txBody>
          <a:bodyPr/>
          <a:lstStyle/>
          <a:p>
            <a:pPr eaLnBrk="1" hangingPunct="1"/>
            <a:r>
              <a:rPr lang="en-US" dirty="0" smtClean="0"/>
              <a:t>Amazing tiny radio that performs well</a:t>
            </a:r>
          </a:p>
          <a:p>
            <a:pPr eaLnBrk="1" hangingPunct="1"/>
            <a:r>
              <a:rPr lang="en-US" dirty="0" smtClean="0"/>
              <a:t>Performed well in 2012 Stew Perry contest</a:t>
            </a:r>
          </a:p>
          <a:p>
            <a:pPr eaLnBrk="1" hangingPunct="1"/>
            <a:r>
              <a:rPr lang="en-US" dirty="0" smtClean="0"/>
              <a:t>QSK a disappointment with lots of clicks on receive audio</a:t>
            </a:r>
          </a:p>
          <a:p>
            <a:pPr eaLnBrk="1" hangingPunct="1"/>
            <a:r>
              <a:rPr lang="en-US" dirty="0" smtClean="0"/>
              <a:t>DSP provides good bandwidth control </a:t>
            </a:r>
          </a:p>
          <a:p>
            <a:pPr eaLnBrk="1" hangingPunct="1"/>
            <a:r>
              <a:rPr lang="en-US" dirty="0" smtClean="0"/>
              <a:t>Needs KXPA100 to drive any linear 1.5 kW</a:t>
            </a:r>
          </a:p>
          <a:p>
            <a:pPr eaLnBrk="1" hangingPunct="1"/>
            <a:r>
              <a:rPr lang="en-US" dirty="0" smtClean="0"/>
              <a:t>Opposite sideband rejection is its performance limit, being around 60 dB.</a:t>
            </a:r>
          </a:p>
          <a:p>
            <a:pPr eaLnBrk="1" hangingPunct="1"/>
            <a:r>
              <a:rPr lang="en-US" dirty="0" smtClean="0"/>
              <a:t>May require frequent SSB null calibration </a:t>
            </a:r>
          </a:p>
          <a:p>
            <a:pPr eaLnBrk="1" hangingPunct="1"/>
            <a:r>
              <a:rPr lang="en-US" dirty="0" smtClean="0"/>
              <a:t>Definitely a QRP contester consideration	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533400"/>
          </a:xfrm>
        </p:spPr>
        <p:txBody>
          <a:bodyPr/>
          <a:lstStyle/>
          <a:p>
            <a:r>
              <a:rPr lang="en-US" sz="3200" smtClean="0"/>
              <a:t>How does published test data relate?</a:t>
            </a: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914400" y="1752600"/>
            <a:ext cx="807720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 1975 QST and </a:t>
            </a:r>
            <a:r>
              <a:rPr lang="en-US" i="1"/>
              <a:t>Ham Radio Magazine </a:t>
            </a:r>
            <a:r>
              <a:rPr lang="en-US"/>
              <a:t>changed the way receivers were tested.  Before that all we had was data on </a:t>
            </a:r>
            <a:r>
              <a:rPr lang="en-US">
                <a:solidFill>
                  <a:srgbClr val="FF0000"/>
                </a:solidFill>
              </a:rPr>
              <a:t>Sensitivity</a:t>
            </a:r>
            <a:r>
              <a:rPr lang="en-US"/>
              <a:t>, </a:t>
            </a:r>
            <a:r>
              <a:rPr lang="en-US">
                <a:solidFill>
                  <a:srgbClr val="FF0000"/>
                </a:solidFill>
              </a:rPr>
              <a:t>Selectivity</a:t>
            </a:r>
            <a:r>
              <a:rPr lang="en-US"/>
              <a:t> and maybe </a:t>
            </a:r>
            <a:r>
              <a:rPr lang="en-US">
                <a:solidFill>
                  <a:srgbClr val="FF0000"/>
                </a:solidFill>
              </a:rPr>
              <a:t>Cross Modulation</a:t>
            </a:r>
            <a:r>
              <a:rPr lang="en-US"/>
              <a:t>.  </a:t>
            </a:r>
          </a:p>
          <a:p>
            <a:endParaRPr lang="en-US" i="1"/>
          </a:p>
          <a:p>
            <a:r>
              <a:rPr lang="en-US"/>
              <a:t>Now reviews and advertisements touted </a:t>
            </a:r>
            <a:r>
              <a:rPr lang="en-US">
                <a:solidFill>
                  <a:srgbClr val="FF0000"/>
                </a:solidFill>
              </a:rPr>
              <a:t>Dynamic Range</a:t>
            </a:r>
            <a:r>
              <a:rPr lang="en-US"/>
              <a:t>, </a:t>
            </a:r>
            <a:r>
              <a:rPr lang="en-US">
                <a:solidFill>
                  <a:srgbClr val="FF0000"/>
                </a:solidFill>
              </a:rPr>
              <a:t>Noise Floor </a:t>
            </a:r>
            <a:r>
              <a:rPr lang="en-US"/>
              <a:t>and possibly </a:t>
            </a:r>
            <a:r>
              <a:rPr lang="en-US">
                <a:solidFill>
                  <a:srgbClr val="FF0000"/>
                </a:solidFill>
              </a:rPr>
              <a:t>Noise Figure</a:t>
            </a:r>
            <a:r>
              <a:rPr lang="en-US"/>
              <a:t>.  </a:t>
            </a:r>
          </a:p>
          <a:p>
            <a:endParaRPr lang="en-US"/>
          </a:p>
          <a:p>
            <a:r>
              <a:rPr lang="en-US"/>
              <a:t>(Noise Figure relates to Noise Floor, but is filter bandwidth independent.)</a:t>
            </a:r>
          </a:p>
          <a:p>
            <a:endParaRPr lang="en-US"/>
          </a:p>
          <a:p>
            <a:r>
              <a:rPr lang="en-US"/>
              <a:t>What is often not understood is Noise Floor is usually significantly lower than Band Noise.  </a:t>
            </a:r>
          </a:p>
          <a:p>
            <a:endParaRPr lang="en-US"/>
          </a:p>
          <a:p>
            <a:r>
              <a:rPr lang="en-US"/>
              <a:t>An ITU graph published in the ARRL Handbook gives us a starting point to relate </a:t>
            </a:r>
            <a:r>
              <a:rPr lang="en-US">
                <a:solidFill>
                  <a:srgbClr val="FF0000"/>
                </a:solidFill>
              </a:rPr>
              <a:t>band noise </a:t>
            </a:r>
            <a:r>
              <a:rPr lang="en-US"/>
              <a:t>to </a:t>
            </a:r>
            <a:r>
              <a:rPr lang="en-US">
                <a:solidFill>
                  <a:srgbClr val="FF0000"/>
                </a:solidFill>
              </a:rPr>
              <a:t>noise floor</a:t>
            </a:r>
            <a:r>
              <a:rPr lang="en-US"/>
              <a:t>.</a:t>
            </a:r>
          </a:p>
          <a:p>
            <a:endParaRPr lang="en-US"/>
          </a:p>
          <a:p>
            <a:r>
              <a:rPr lang="en-US"/>
              <a:t>This ITU data is in a 500-Hz bandwidth, just like typical noise floor data.</a:t>
            </a:r>
          </a:p>
          <a:p>
            <a:endParaRPr lang="en-US"/>
          </a:p>
          <a:p>
            <a:r>
              <a:rPr lang="en-US" i="1"/>
              <a:t>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mage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24000"/>
            <a:ext cx="7620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1143000" y="838200"/>
            <a:ext cx="7162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Band Noise vs. Frequency from ARRL Handbook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>
          <a:xfrm>
            <a:off x="838200" y="762000"/>
            <a:ext cx="7924800" cy="533400"/>
          </a:xfrm>
        </p:spPr>
        <p:txBody>
          <a:bodyPr/>
          <a:lstStyle/>
          <a:p>
            <a:r>
              <a:rPr lang="en-US" sz="3000" smtClean="0"/>
              <a:t>Most Radios are designed for 10 meters</a:t>
            </a:r>
          </a:p>
        </p:txBody>
      </p:sp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1066800" y="1676400"/>
            <a:ext cx="7620000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It is easy to assume that a -140 </a:t>
            </a:r>
            <a:r>
              <a:rPr lang="en-US" dirty="0" err="1"/>
              <a:t>dBm</a:t>
            </a:r>
            <a:r>
              <a:rPr lang="en-US" dirty="0"/>
              <a:t> noise floor is better than a -130 </a:t>
            </a:r>
            <a:r>
              <a:rPr lang="en-US" dirty="0" err="1"/>
              <a:t>dBm</a:t>
            </a:r>
            <a:r>
              <a:rPr lang="en-US" dirty="0"/>
              <a:t> noise floor.  </a:t>
            </a:r>
          </a:p>
          <a:p>
            <a:endParaRPr lang="en-US" dirty="0"/>
          </a:p>
          <a:p>
            <a:r>
              <a:rPr lang="en-US" dirty="0"/>
              <a:t>If band noise on 20 meters is typically -110 </a:t>
            </a:r>
            <a:r>
              <a:rPr lang="en-US" dirty="0" err="1"/>
              <a:t>dBm</a:t>
            </a:r>
            <a:r>
              <a:rPr lang="en-US" dirty="0"/>
              <a:t>, of what value is  a receiver noise floor that is 20 to 30 dB lower than band noise?</a:t>
            </a:r>
          </a:p>
          <a:p>
            <a:endParaRPr lang="en-US" dirty="0"/>
          </a:p>
          <a:p>
            <a:r>
              <a:rPr lang="en-US" dirty="0"/>
              <a:t>The short answer is that it isn’t </a:t>
            </a:r>
            <a:r>
              <a:rPr lang="en-US" dirty="0" smtClean="0"/>
              <a:t>useful, </a:t>
            </a:r>
            <a:r>
              <a:rPr lang="en-US" dirty="0"/>
              <a:t>unless we operate our receiver in an optimum way. </a:t>
            </a:r>
            <a:r>
              <a:rPr lang="en-US" dirty="0" smtClean="0">
                <a:solidFill>
                  <a:srgbClr val="FF0000"/>
                </a:solidFill>
              </a:rPr>
              <a:t>(Use your attenuator on the lower bands.)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/>
              <a:t>Two things to remember:</a:t>
            </a:r>
          </a:p>
          <a:p>
            <a:endParaRPr lang="en-US" dirty="0"/>
          </a:p>
          <a:p>
            <a:r>
              <a:rPr lang="en-US" dirty="0"/>
              <a:t>Band noise easily changes 10 dB depending on beam heading.</a:t>
            </a:r>
          </a:p>
          <a:p>
            <a:endParaRPr lang="en-US" dirty="0"/>
          </a:p>
          <a:p>
            <a:r>
              <a:rPr lang="en-US" dirty="0"/>
              <a:t>Optimally receiver noise should be 8 to 10 dB lower than band noise to have minimal effect on receiving weak signals.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838200" y="762000"/>
            <a:ext cx="7924800" cy="533400"/>
          </a:xfrm>
        </p:spPr>
        <p:txBody>
          <a:bodyPr/>
          <a:lstStyle/>
          <a:p>
            <a:r>
              <a:rPr lang="en-US" sz="3200" smtClean="0"/>
              <a:t>How does band noise vary by band?</a:t>
            </a:r>
          </a:p>
        </p:txBody>
      </p:sp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914400" y="1600200"/>
            <a:ext cx="6569075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If we take the ITU rural data as a starting point, what is typical?</a:t>
            </a:r>
          </a:p>
          <a:p>
            <a:endParaRPr lang="en-US" sz="2800"/>
          </a:p>
          <a:p>
            <a:r>
              <a:rPr lang="en-US" sz="2800"/>
              <a:t>160 meters:	-87 dBm</a:t>
            </a:r>
          </a:p>
          <a:p>
            <a:r>
              <a:rPr lang="en-US" sz="2800"/>
              <a:t>80 meters:		-93 dBm</a:t>
            </a:r>
          </a:p>
          <a:p>
            <a:r>
              <a:rPr lang="en-US" sz="2800"/>
              <a:t>40 meters:		-101 dBm</a:t>
            </a:r>
          </a:p>
          <a:p>
            <a:r>
              <a:rPr lang="en-US" sz="2800"/>
              <a:t>20 meters:		-109 dBm</a:t>
            </a:r>
          </a:p>
          <a:p>
            <a:r>
              <a:rPr lang="en-US" sz="2800"/>
              <a:t>15 meters:		-114 dBm</a:t>
            </a:r>
          </a:p>
          <a:p>
            <a:r>
              <a:rPr lang="en-US" sz="2800"/>
              <a:t>10 meters: 		-119 dBm  </a:t>
            </a:r>
          </a:p>
          <a:p>
            <a:endParaRPr lang="en-US" sz="2800"/>
          </a:p>
          <a:p>
            <a:r>
              <a:rPr lang="en-US" sz="2800"/>
              <a:t>That’s a 30+ dB difference in band noise</a:t>
            </a:r>
          </a:p>
          <a:p>
            <a:endParaRPr lang="en-US" sz="2800"/>
          </a:p>
          <a:p>
            <a:endParaRPr lang="en-US" sz="2800"/>
          </a:p>
          <a:p>
            <a:endParaRPr lang="en-US" sz="28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924800" cy="609600"/>
          </a:xfrm>
        </p:spPr>
        <p:txBody>
          <a:bodyPr/>
          <a:lstStyle/>
          <a:p>
            <a:r>
              <a:rPr lang="en-US" sz="3200" smtClean="0"/>
              <a:t>Measured band noise at NC0B</a:t>
            </a:r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1066800" y="1676400"/>
            <a:ext cx="75438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160 meters 8:00 AM MST:	-105 dBm    January 2014</a:t>
            </a:r>
          </a:p>
          <a:p>
            <a:r>
              <a:rPr lang="en-US" sz="2000"/>
              <a:t>160 meters 4:00 PM MST:	-101 dBm    160 meter CQ</a:t>
            </a:r>
          </a:p>
          <a:p>
            <a:r>
              <a:rPr lang="en-US" sz="2000"/>
              <a:t>160 meters 6:30 PM MST:	-91 dBm       CW Contest</a:t>
            </a:r>
          </a:p>
          <a:p>
            <a:r>
              <a:rPr lang="en-US" sz="2000"/>
              <a:t>	</a:t>
            </a:r>
          </a:p>
          <a:p>
            <a:r>
              <a:rPr lang="en-US" sz="2000"/>
              <a:t>ITU rural nominal value:		-87 dBm</a:t>
            </a:r>
          </a:p>
          <a:p>
            <a:endParaRPr lang="en-US" sz="2000"/>
          </a:p>
          <a:p>
            <a:r>
              <a:rPr lang="en-US" sz="2000"/>
              <a:t>Beam Heading, October 2013 	15 meters	10 meters </a:t>
            </a:r>
          </a:p>
          <a:p>
            <a:r>
              <a:rPr lang="en-US" sz="2000"/>
              <a:t>0 degrees beam heading:	-124 dBm	-129 dBm</a:t>
            </a:r>
          </a:p>
          <a:p>
            <a:r>
              <a:rPr lang="en-US" sz="2000"/>
              <a:t>30 degrees:			-124 dBm	-123 dBm</a:t>
            </a:r>
          </a:p>
          <a:p>
            <a:r>
              <a:rPr lang="en-US" sz="2000"/>
              <a:t>60 degrees:			-118 dBm	-120 dBm</a:t>
            </a:r>
          </a:p>
          <a:p>
            <a:r>
              <a:rPr lang="en-US" sz="2000"/>
              <a:t>90 degrees:			-114 dBm	-120 dBm</a:t>
            </a:r>
          </a:p>
          <a:p>
            <a:r>
              <a:rPr lang="en-US" sz="2000"/>
              <a:t>120 degrees:			-113 dBm	-122 dBm</a:t>
            </a:r>
          </a:p>
          <a:p>
            <a:r>
              <a:rPr lang="en-US" sz="2000"/>
              <a:t>150 degrees:			-114 dBm	-122 dBm</a:t>
            </a:r>
          </a:p>
          <a:p>
            <a:endParaRPr lang="en-US" sz="2000"/>
          </a:p>
          <a:p>
            <a:r>
              <a:rPr lang="en-US" sz="2000"/>
              <a:t>ITU rural nominal value:		-114 dBm 	-119 dBm				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533400"/>
          </a:xfrm>
        </p:spPr>
        <p:txBody>
          <a:bodyPr/>
          <a:lstStyle/>
          <a:p>
            <a:r>
              <a:rPr lang="en-US" sz="3200" smtClean="0"/>
              <a:t>Typical receiver noise floor values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693025" cy="4343400"/>
          </a:xfrm>
        </p:spPr>
        <p:txBody>
          <a:bodyPr/>
          <a:lstStyle/>
          <a:p>
            <a:r>
              <a:rPr lang="en-US" dirty="0" smtClean="0"/>
              <a:t>Rig		Preamp OFF	Preamp ON </a:t>
            </a:r>
          </a:p>
          <a:p>
            <a:r>
              <a:rPr lang="en-US" dirty="0" smtClean="0"/>
              <a:t>Pro III	-132 </a:t>
            </a:r>
            <a:r>
              <a:rPr lang="en-US" dirty="0" err="1" smtClean="0"/>
              <a:t>dBm</a:t>
            </a:r>
            <a:r>
              <a:rPr lang="en-US" dirty="0" smtClean="0"/>
              <a:t>		-140 </a:t>
            </a:r>
            <a:r>
              <a:rPr lang="en-US" dirty="0" err="1" smtClean="0"/>
              <a:t>dBm</a:t>
            </a:r>
            <a:endParaRPr lang="en-US" dirty="0" smtClean="0"/>
          </a:p>
          <a:p>
            <a:r>
              <a:rPr lang="en-US" dirty="0" smtClean="0"/>
              <a:t>TS-990	-127 </a:t>
            </a:r>
            <a:r>
              <a:rPr lang="en-US" dirty="0" err="1" smtClean="0"/>
              <a:t>dBm</a:t>
            </a:r>
            <a:r>
              <a:rPr lang="en-US" dirty="0" smtClean="0"/>
              <a:t>		-138 </a:t>
            </a:r>
            <a:r>
              <a:rPr lang="en-US" dirty="0" err="1" smtClean="0"/>
              <a:t>dBm</a:t>
            </a:r>
            <a:endParaRPr lang="en-US" dirty="0" smtClean="0"/>
          </a:p>
          <a:p>
            <a:r>
              <a:rPr lang="en-US" dirty="0" smtClean="0"/>
              <a:t>K3		-130 </a:t>
            </a:r>
            <a:r>
              <a:rPr lang="en-US" dirty="0" err="1" smtClean="0"/>
              <a:t>dBm</a:t>
            </a:r>
            <a:r>
              <a:rPr lang="en-US" dirty="0" smtClean="0"/>
              <a:t>		-138 </a:t>
            </a:r>
            <a:r>
              <a:rPr lang="en-US" dirty="0" err="1" smtClean="0"/>
              <a:t>dBm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ITU band noise on 40 meters is around -100 </a:t>
            </a:r>
            <a:r>
              <a:rPr lang="en-US" dirty="0" err="1" smtClean="0"/>
              <a:t>dBm</a:t>
            </a:r>
            <a:r>
              <a:rPr lang="en-US" dirty="0" smtClean="0"/>
              <a:t>, while typical receiver noise floor (no preamp) is -130 </a:t>
            </a:r>
            <a:r>
              <a:rPr lang="en-US" dirty="0" err="1" smtClean="0"/>
              <a:t>dBm</a:t>
            </a:r>
            <a:r>
              <a:rPr lang="en-US" dirty="0" smtClean="0"/>
              <a:t>, or 30 dB lower ! 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533400"/>
          </a:xfrm>
        </p:spPr>
        <p:txBody>
          <a:bodyPr/>
          <a:lstStyle/>
          <a:p>
            <a:r>
              <a:rPr lang="en-US" sz="3200" smtClean="0"/>
              <a:t>What does all this imply?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693025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For most radios: Up-conversion / down-conversion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On the lower bands, attenuation is often appropriate.  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There is no point in band noise reading upscale on your S meter.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 preamp is rarely needed on 20 meters.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 preamp would never be needed on 40 meters and below, assuming the transmit antenna is used on receive.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xfrm>
            <a:off x="838200" y="762000"/>
            <a:ext cx="7924800" cy="533400"/>
          </a:xfrm>
        </p:spPr>
        <p:txBody>
          <a:bodyPr/>
          <a:lstStyle/>
          <a:p>
            <a:r>
              <a:rPr lang="en-US" sz="3200" smtClean="0"/>
              <a:t>Where do these examples not apply?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693025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Direct sampling radios are different 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Their overload point is higher, and the noise floor is also higher 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Examples of direct sampling radios: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Flex 6300, 6500 or 6700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err="1" smtClean="0"/>
              <a:t>Perseus</a:t>
            </a:r>
            <a:r>
              <a:rPr lang="en-US" sz="2400" dirty="0" smtClean="0"/>
              <a:t> receiver  (CW Skimmer) </a:t>
            </a:r>
            <a:r>
              <a:rPr lang="en-US" sz="2400" dirty="0" smtClean="0">
                <a:solidFill>
                  <a:srgbClr val="6600CC"/>
                </a:solidFill>
              </a:rPr>
              <a:t>*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Apache ANAN-100D &amp; ANAN-200D 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6600CC"/>
                </a:solidFill>
              </a:rPr>
              <a:t>(* 7 dB preamp always in circuit)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(* </a:t>
            </a:r>
            <a:r>
              <a:rPr lang="en-US" sz="2400" smtClean="0">
                <a:solidFill>
                  <a:srgbClr val="FF0000"/>
                </a:solidFill>
              </a:rPr>
              <a:t>20 dB preamp </a:t>
            </a:r>
            <a:r>
              <a:rPr lang="en-US" sz="2400" dirty="0" smtClean="0">
                <a:solidFill>
                  <a:srgbClr val="FF0000"/>
                </a:solidFill>
              </a:rPr>
              <a:t>always in the circuit)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7924800" cy="457200"/>
          </a:xfrm>
        </p:spPr>
        <p:txBody>
          <a:bodyPr/>
          <a:lstStyle/>
          <a:p>
            <a:r>
              <a:rPr lang="en-US" sz="3200" smtClean="0"/>
              <a:t>Some comparison data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1752600"/>
            <a:ext cx="7772400" cy="6740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Rig	Noise Floor Preamp Off / On          Noise Figure Preamp Off / On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Icom</a:t>
            </a:r>
            <a:r>
              <a:rPr lang="en-US" dirty="0"/>
              <a:t>  Pro III	-132 </a:t>
            </a:r>
            <a:r>
              <a:rPr lang="en-US" dirty="0" err="1"/>
              <a:t>dBm</a:t>
            </a:r>
            <a:r>
              <a:rPr lang="en-US" dirty="0"/>
              <a:t> / -140 </a:t>
            </a:r>
            <a:r>
              <a:rPr lang="en-US" dirty="0" err="1"/>
              <a:t>dBm</a:t>
            </a:r>
            <a:r>
              <a:rPr lang="en-US" dirty="0"/>
              <a:t>		12  dB / 4 dB</a:t>
            </a:r>
          </a:p>
          <a:p>
            <a:pPr>
              <a:defRPr/>
            </a:pPr>
            <a:r>
              <a:rPr lang="en-US" dirty="0" err="1"/>
              <a:t>Elecraft</a:t>
            </a:r>
            <a:r>
              <a:rPr lang="en-US" dirty="0"/>
              <a:t>  K3	-130 </a:t>
            </a:r>
            <a:r>
              <a:rPr lang="en-US" dirty="0" err="1"/>
              <a:t>dBm</a:t>
            </a:r>
            <a:r>
              <a:rPr lang="en-US" dirty="0"/>
              <a:t> / -138 </a:t>
            </a:r>
            <a:r>
              <a:rPr lang="en-US" dirty="0" err="1"/>
              <a:t>dBm</a:t>
            </a:r>
            <a:r>
              <a:rPr lang="en-US" dirty="0"/>
              <a:t>		14 dB / 6 dB</a:t>
            </a:r>
          </a:p>
          <a:p>
            <a:pPr>
              <a:defRPr/>
            </a:pPr>
            <a:r>
              <a:rPr lang="en-US" dirty="0"/>
              <a:t>Kenwood  990S	-127 </a:t>
            </a:r>
            <a:r>
              <a:rPr lang="en-US" dirty="0" err="1"/>
              <a:t>dBm</a:t>
            </a:r>
            <a:r>
              <a:rPr lang="en-US" dirty="0"/>
              <a:t> / -138 </a:t>
            </a:r>
            <a:r>
              <a:rPr lang="en-US" dirty="0" err="1"/>
              <a:t>dBm</a:t>
            </a:r>
            <a:r>
              <a:rPr lang="en-US" dirty="0"/>
              <a:t>		17 dB / 6 dB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Flex 6700	-118 </a:t>
            </a:r>
            <a:r>
              <a:rPr lang="en-US" dirty="0" err="1"/>
              <a:t>dBm</a:t>
            </a:r>
            <a:r>
              <a:rPr lang="en-US" dirty="0"/>
              <a:t> / -</a:t>
            </a:r>
            <a:r>
              <a:rPr lang="en-US" dirty="0" smtClean="0"/>
              <a:t>132 </a:t>
            </a:r>
            <a:r>
              <a:rPr lang="en-US" dirty="0" err="1"/>
              <a:t>dBm</a:t>
            </a:r>
            <a:r>
              <a:rPr lang="en-US" dirty="0"/>
              <a:t>		26 dB </a:t>
            </a:r>
            <a:r>
              <a:rPr lang="en-US"/>
              <a:t>/ </a:t>
            </a:r>
            <a:r>
              <a:rPr lang="en-US" smtClean="0"/>
              <a:t>12 </a:t>
            </a:r>
            <a:r>
              <a:rPr lang="en-US" dirty="0"/>
              <a:t>dB</a:t>
            </a:r>
          </a:p>
          <a:p>
            <a:pPr marL="342900" indent="-342900">
              <a:defRPr/>
            </a:pPr>
            <a:endParaRPr lang="en-US" dirty="0"/>
          </a:p>
          <a:p>
            <a:pPr marL="342900" indent="-342900">
              <a:defRPr/>
            </a:pPr>
            <a:r>
              <a:rPr lang="en-US" dirty="0"/>
              <a:t>For classic radios with normal mixers (up-conversion or down-conversion) attenuation is often helpful in potential overload conditions (contests / DX pile-ups) on 40 meters and below.  Possibly even on 20 meters.  </a:t>
            </a:r>
          </a:p>
          <a:p>
            <a:pPr marL="342900" indent="-342900">
              <a:defRPr/>
            </a:pPr>
            <a:endParaRPr lang="en-US" dirty="0"/>
          </a:p>
          <a:p>
            <a:pPr marL="342900" indent="-342900">
              <a:defRPr/>
            </a:pPr>
            <a:r>
              <a:rPr lang="en-US" dirty="0"/>
              <a:t>For direct sampling radios, attenuation would rarely be needed, but a preamp would be useful on 15 meters and up.</a:t>
            </a:r>
          </a:p>
          <a:p>
            <a:pPr marL="342900" indent="-342900">
              <a:defRPr/>
            </a:pPr>
            <a:endParaRPr lang="en-US" dirty="0"/>
          </a:p>
          <a:p>
            <a:pPr marL="342900" indent="-342900">
              <a:defRPr/>
            </a:pPr>
            <a:endParaRPr lang="en-US" dirty="0"/>
          </a:p>
          <a:p>
            <a:pPr marL="342900" indent="-342900">
              <a:defRPr/>
            </a:pPr>
            <a:r>
              <a:rPr lang="en-US" dirty="0"/>
              <a:t> </a:t>
            </a:r>
          </a:p>
          <a:p>
            <a:pPr marL="342900" indent="-342900">
              <a:defRPr/>
            </a:pPr>
            <a:endParaRPr lang="en-US" dirty="0"/>
          </a:p>
          <a:p>
            <a:pPr marL="342900" indent="-342900">
              <a:defRPr/>
            </a:pPr>
            <a:endParaRPr lang="en-US" dirty="0"/>
          </a:p>
          <a:p>
            <a:pPr marL="342900" indent="-342900">
              <a:defRPr/>
            </a:pPr>
            <a:endParaRPr lang="en-US" dirty="0"/>
          </a:p>
          <a:p>
            <a:pPr marL="342900" indent="-342900">
              <a:defRPr/>
            </a:pPr>
            <a:r>
              <a:rPr lang="en-US" dirty="0"/>
              <a:t> </a:t>
            </a:r>
          </a:p>
          <a:p>
            <a:pPr marL="342900" indent="-342900">
              <a:buFontTx/>
              <a:buAutoNum type="arabicPlain" startAt="6700"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 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762000" y="1828800"/>
            <a:ext cx="70866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85800"/>
            <a:ext cx="8305800" cy="5867400"/>
          </a:xfrm>
        </p:spPr>
        <p:txBody>
          <a:bodyPr/>
          <a:lstStyle/>
          <a:p>
            <a:pPr marL="228600" indent="-228600" eaLnBrk="1" hangingPunct="1">
              <a:spcBef>
                <a:spcPct val="75000"/>
              </a:spcBef>
              <a:buClr>
                <a:schemeClr val="tx2"/>
              </a:buClr>
              <a:buSzTx/>
              <a:buFontTx/>
              <a:buChar char="•"/>
              <a:tabLst>
                <a:tab pos="1719263" algn="l"/>
              </a:tabLst>
            </a:pPr>
            <a:r>
              <a:rPr lang="en-US" b="1" dirty="0" smtClean="0">
                <a:solidFill>
                  <a:srgbClr val="000000"/>
                </a:solidFill>
              </a:rPr>
              <a:t>What is important in a contest or DX pile-up environment </a:t>
            </a:r>
            <a:r>
              <a:rPr lang="en-US" b="1" dirty="0" smtClean="0">
                <a:solidFill>
                  <a:srgbClr val="000000"/>
                </a:solidFill>
              </a:rPr>
              <a:t>hasn’t changed.</a:t>
            </a:r>
            <a:endParaRPr lang="en-US" b="1" dirty="0" smtClean="0">
              <a:solidFill>
                <a:srgbClr val="000000"/>
              </a:solidFill>
            </a:endParaRPr>
          </a:p>
          <a:p>
            <a:pPr marL="228600" indent="-228600" eaLnBrk="1" hangingPunct="1">
              <a:spcBef>
                <a:spcPct val="75000"/>
              </a:spcBef>
              <a:buClr>
                <a:schemeClr val="tx2"/>
              </a:buClr>
              <a:buSzTx/>
              <a:buFontTx/>
              <a:buChar char="•"/>
              <a:tabLst>
                <a:tab pos="1719263" algn="l"/>
              </a:tabLst>
            </a:pPr>
            <a:r>
              <a:rPr lang="en-US" dirty="0" smtClean="0"/>
              <a:t>Good Dynamic Range to hear</a:t>
            </a:r>
            <a:r>
              <a:rPr lang="en-US" dirty="0" smtClean="0">
                <a:solidFill>
                  <a:srgbClr val="993300"/>
                </a:solidFill>
              </a:rPr>
              <a:t> </a:t>
            </a:r>
            <a:r>
              <a:rPr lang="en-US" dirty="0" smtClean="0">
                <a:solidFill>
                  <a:srgbClr val="FF6600"/>
                </a:solidFill>
              </a:rPr>
              <a:t>weak </a:t>
            </a:r>
            <a:r>
              <a:rPr lang="en-US" dirty="0" smtClean="0"/>
              <a:t>signals</a:t>
            </a:r>
            <a:r>
              <a:rPr lang="en-US" dirty="0" smtClean="0">
                <a:solidFill>
                  <a:srgbClr val="993300"/>
                </a:solidFill>
              </a:rPr>
              <a:t> </a:t>
            </a:r>
            <a:r>
              <a:rPr lang="en-US" dirty="0" smtClean="0"/>
              <a:t>in the presence of</a:t>
            </a:r>
            <a:r>
              <a:rPr lang="en-US" dirty="0" smtClean="0">
                <a:solidFill>
                  <a:srgbClr val="993300"/>
                </a:solidFill>
              </a:rPr>
              <a:t> </a:t>
            </a:r>
            <a:r>
              <a:rPr lang="en-US" dirty="0" smtClean="0">
                <a:solidFill>
                  <a:srgbClr val="FF6600"/>
                </a:solidFill>
              </a:rPr>
              <a:t>near-by strong</a:t>
            </a:r>
            <a:r>
              <a:rPr lang="en-US" dirty="0" smtClean="0">
                <a:solidFill>
                  <a:srgbClr val="993300"/>
                </a:solidFill>
              </a:rPr>
              <a:t> </a:t>
            </a:r>
            <a:r>
              <a:rPr lang="en-US" dirty="0" smtClean="0"/>
              <a:t>signals</a:t>
            </a:r>
            <a:r>
              <a:rPr lang="en-US" dirty="0" smtClean="0"/>
              <a:t>.</a:t>
            </a:r>
          </a:p>
          <a:p>
            <a:pPr marL="228600" indent="-228600" eaLnBrk="1" hangingPunct="1">
              <a:spcBef>
                <a:spcPct val="75000"/>
              </a:spcBef>
              <a:buClr>
                <a:schemeClr val="tx2"/>
              </a:buClr>
              <a:buSzTx/>
              <a:buFontTx/>
              <a:buChar char="•"/>
              <a:tabLst>
                <a:tab pos="1719263" algn="l"/>
              </a:tabLst>
            </a:pPr>
            <a:endParaRPr lang="en-US" dirty="0" smtClean="0"/>
          </a:p>
          <a:p>
            <a:pPr marL="228600" indent="-228600">
              <a:spcBef>
                <a:spcPct val="0"/>
              </a:spcBef>
              <a:buClrTx/>
              <a:buSzTx/>
              <a:buFontTx/>
              <a:buChar char="•"/>
              <a:tabLst>
                <a:tab pos="1719263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You </a:t>
            </a:r>
            <a:r>
              <a:rPr lang="en-US" dirty="0" smtClean="0">
                <a:solidFill>
                  <a:srgbClr val="FF0000"/>
                </a:solidFill>
              </a:rPr>
              <a:t>need a better receiver for CW than </a:t>
            </a:r>
            <a:r>
              <a:rPr lang="en-US" smtClean="0">
                <a:solidFill>
                  <a:srgbClr val="FF0000"/>
                </a:solidFill>
              </a:rPr>
              <a:t>for </a:t>
            </a:r>
            <a:r>
              <a:rPr lang="en-US" smtClean="0">
                <a:solidFill>
                  <a:srgbClr val="FF0000"/>
                </a:solidFill>
              </a:rPr>
              <a:t>SSB, </a:t>
            </a:r>
            <a:r>
              <a:rPr lang="en-US" dirty="0" smtClean="0">
                <a:solidFill>
                  <a:srgbClr val="FF0000"/>
                </a:solidFill>
              </a:rPr>
              <a:t>which I will talk about this afternoon.</a:t>
            </a:r>
            <a:endParaRPr lang="en-US" dirty="0" smtClean="0">
              <a:solidFill>
                <a:srgbClr val="FF0000"/>
              </a:solidFill>
            </a:endParaRPr>
          </a:p>
          <a:p>
            <a:pPr marL="228600" indent="-228600">
              <a:spcBef>
                <a:spcPct val="0"/>
              </a:spcBef>
              <a:buClrTx/>
              <a:buSzTx/>
              <a:buFontTx/>
              <a:buChar char="•"/>
              <a:tabLst>
                <a:tab pos="1719263" algn="l"/>
              </a:tabLst>
            </a:pPr>
            <a:endParaRPr lang="en-US" dirty="0" smtClean="0"/>
          </a:p>
          <a:p>
            <a:pPr marL="228600" indent="-228600">
              <a:spcBef>
                <a:spcPct val="0"/>
              </a:spcBef>
              <a:buClrTx/>
              <a:buSzTx/>
              <a:buFontTx/>
              <a:buChar char="•"/>
              <a:tabLst>
                <a:tab pos="1719263" algn="l"/>
              </a:tabLst>
            </a:pPr>
            <a:r>
              <a:rPr lang="en-US" dirty="0" smtClean="0"/>
              <a:t>2013 / 2014 Contest performance observations</a:t>
            </a:r>
          </a:p>
          <a:p>
            <a:pPr marL="228600" indent="-228600">
              <a:spcBef>
                <a:spcPct val="0"/>
              </a:spcBef>
              <a:buClrTx/>
              <a:buSzTx/>
              <a:buFontTx/>
              <a:buChar char="•"/>
              <a:tabLst>
                <a:tab pos="1719263" algn="l"/>
              </a:tabLst>
            </a:pPr>
            <a:endParaRPr lang="en-US" dirty="0" smtClean="0"/>
          </a:p>
          <a:p>
            <a:pPr marL="228600" indent="-228600">
              <a:spcBef>
                <a:spcPct val="0"/>
              </a:spcBef>
              <a:buClrTx/>
              <a:buSzTx/>
              <a:buFontTx/>
              <a:buChar char="•"/>
              <a:tabLst>
                <a:tab pos="1719263" algn="l"/>
              </a:tabLst>
            </a:pPr>
            <a:r>
              <a:rPr lang="en-US" b="1" dirty="0" smtClean="0"/>
              <a:t>How does published test data relate to on-air chance of overload?  </a:t>
            </a:r>
            <a:endParaRPr lang="en-US" dirty="0" smtClean="0"/>
          </a:p>
        </p:txBody>
      </p:sp>
      <p:grpSp>
        <p:nvGrpSpPr>
          <p:cNvPr id="4100" name="Group 6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4101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4102" name="Freeform 8"/>
            <p:cNvSpPr>
              <a:spLocks/>
            </p:cNvSpPr>
            <p:nvPr/>
          </p:nvSpPr>
          <p:spPr bwMode="auto">
            <a:xfrm>
              <a:off x="288" y="0"/>
              <a:ext cx="1728" cy="735"/>
            </a:xfrm>
            <a:custGeom>
              <a:avLst/>
              <a:gdLst>
                <a:gd name="T0" fmla="*/ 1728 w 1728"/>
                <a:gd name="T1" fmla="*/ 0 h 735"/>
                <a:gd name="T2" fmla="*/ 1728 w 1728"/>
                <a:gd name="T3" fmla="*/ 480 h 735"/>
                <a:gd name="T4" fmla="*/ 380 w 1728"/>
                <a:gd name="T5" fmla="*/ 482 h 735"/>
                <a:gd name="T6" fmla="*/ 354 w 1728"/>
                <a:gd name="T7" fmla="*/ 480 h 735"/>
                <a:gd name="T8" fmla="*/ 308 w 1728"/>
                <a:gd name="T9" fmla="*/ 489 h 735"/>
                <a:gd name="T10" fmla="*/ 246 w 1728"/>
                <a:gd name="T11" fmla="*/ 531 h 735"/>
                <a:gd name="T12" fmla="*/ 206 w 1728"/>
                <a:gd name="T13" fmla="*/ 597 h 735"/>
                <a:gd name="T14" fmla="*/ 192 w 1728"/>
                <a:gd name="T15" fmla="*/ 666 h 735"/>
                <a:gd name="T16" fmla="*/ 192 w 1728"/>
                <a:gd name="T17" fmla="*/ 735 h 735"/>
                <a:gd name="T18" fmla="*/ 0 w 1728"/>
                <a:gd name="T19" fmla="*/ 735 h 735"/>
                <a:gd name="T20" fmla="*/ 0 w 1728"/>
                <a:gd name="T21" fmla="*/ 480 h 735"/>
                <a:gd name="T22" fmla="*/ 0 w 1728"/>
                <a:gd name="T23" fmla="*/ 0 h 735"/>
                <a:gd name="T24" fmla="*/ 1728 w 1728"/>
                <a:gd name="T25" fmla="*/ 0 h 73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28"/>
                <a:gd name="T40" fmla="*/ 0 h 735"/>
                <a:gd name="T41" fmla="*/ 1728 w 1728"/>
                <a:gd name="T42" fmla="*/ 735 h 73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28" h="735">
                  <a:moveTo>
                    <a:pt x="1728" y="0"/>
                  </a:moveTo>
                  <a:lnTo>
                    <a:pt x="1728" y="480"/>
                  </a:lnTo>
                  <a:lnTo>
                    <a:pt x="380" y="482"/>
                  </a:lnTo>
                  <a:lnTo>
                    <a:pt x="354" y="480"/>
                  </a:lnTo>
                  <a:lnTo>
                    <a:pt x="308" y="489"/>
                  </a:lnTo>
                  <a:cubicBezTo>
                    <a:pt x="290" y="498"/>
                    <a:pt x="263" y="513"/>
                    <a:pt x="246" y="531"/>
                  </a:cubicBezTo>
                  <a:cubicBezTo>
                    <a:pt x="229" y="549"/>
                    <a:pt x="215" y="574"/>
                    <a:pt x="206" y="597"/>
                  </a:cubicBezTo>
                  <a:cubicBezTo>
                    <a:pt x="197" y="620"/>
                    <a:pt x="194" y="643"/>
                    <a:pt x="192" y="666"/>
                  </a:cubicBezTo>
                  <a:lnTo>
                    <a:pt x="192" y="735"/>
                  </a:lnTo>
                  <a:lnTo>
                    <a:pt x="0" y="735"/>
                  </a:lnTo>
                  <a:lnTo>
                    <a:pt x="0" y="480"/>
                  </a:lnTo>
                  <a:lnTo>
                    <a:pt x="0" y="0"/>
                  </a:lnTo>
                  <a:lnTo>
                    <a:pt x="1728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533400"/>
          </a:xfrm>
        </p:spPr>
        <p:txBody>
          <a:bodyPr/>
          <a:lstStyle/>
          <a:p>
            <a:r>
              <a:rPr lang="en-US" sz="3200" smtClean="0"/>
              <a:t>How do we chose a new transceiver?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693025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On most bands receivers are too sensitive. 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Make the most of the radio’s dynamic range by properly using the attenuator and using the preamp only when necessary. 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Published dynamic range can be misleading, depending on how it is measured.  Read the fine print &amp; look at video links on last page.  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Look at RMDR, as this typically dominates.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(RMDR* = Reciprocal Mixing Dynamic Range)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[*QST April 2012 for sidebar – Bob Allison]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FF6600"/>
                </a:solidFill>
              </a:rPr>
              <a:t>It is a numbers game today!</a:t>
            </a:r>
            <a:r>
              <a:rPr lang="en-US" sz="24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Evaluation in contest conditions is critical. 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A lab setup can never approximate CQ WW !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7924800" cy="457200"/>
          </a:xfrm>
        </p:spPr>
        <p:txBody>
          <a:bodyPr/>
          <a:lstStyle/>
          <a:p>
            <a:r>
              <a:rPr lang="en-US" sz="3200" smtClean="0"/>
              <a:t>Choices today on rig selection	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693025" cy="3724275"/>
          </a:xfrm>
        </p:spPr>
        <p:txBody>
          <a:bodyPr/>
          <a:lstStyle/>
          <a:p>
            <a:r>
              <a:rPr lang="en-US" dirty="0" smtClean="0"/>
              <a:t>We have rigs from $1000 to $18,000 for sale.</a:t>
            </a:r>
          </a:p>
          <a:p>
            <a:r>
              <a:rPr lang="en-US" dirty="0" smtClean="0"/>
              <a:t>Many do well in contest conditions.</a:t>
            </a:r>
          </a:p>
          <a:p>
            <a:r>
              <a:rPr lang="en-US" dirty="0" smtClean="0"/>
              <a:t>It is hard to evaluate on-air performance from some of the published data.</a:t>
            </a:r>
          </a:p>
          <a:p>
            <a:r>
              <a:rPr lang="en-US" dirty="0" smtClean="0"/>
              <a:t>Many aspects of a radio affect contest scores</a:t>
            </a:r>
          </a:p>
          <a:p>
            <a:r>
              <a:rPr lang="en-US" dirty="0" smtClean="0"/>
              <a:t>In the end, hopefully you enjoy using  your rig on the air ! 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logo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057400" y="1905000"/>
            <a:ext cx="657225" cy="1628775"/>
          </a:xfrm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590800" y="2084388"/>
            <a:ext cx="5026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4000"/>
              <a:t> </a:t>
            </a:r>
            <a:r>
              <a:rPr lang="en-US" sz="4000">
                <a:solidFill>
                  <a:srgbClr val="000000"/>
                </a:solidFill>
                <a:latin typeface="Impact" pitchFamily="34" charset="0"/>
              </a:rPr>
              <a:t>Sherwood Engineering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838200" y="35814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800000"/>
                </a:solidFill>
                <a:latin typeface="Arial Narrow" pitchFamily="34" charset="0"/>
              </a:rPr>
              <a:t>http://www.sherwood-engineering.com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2895600" y="152400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800000"/>
                </a:solidFill>
                <a:latin typeface="Arial Narrow" pitchFamily="34" charset="0"/>
              </a:rPr>
              <a:t>http://www.NC0B.com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143000" y="4446666"/>
            <a:ext cx="7620000" cy="226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Videos available on the web: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Contest University 2013</a:t>
            </a:r>
            <a:endParaRPr kumimoji="0" lang="en-US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http://www.contestuniversity.com/main/page_videos.html</a:t>
            </a:r>
            <a:endParaRPr kumimoji="0" lang="en-US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Contest Universit</a:t>
            </a:r>
            <a:r>
              <a:rPr lang="en-US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 </a:t>
            </a:r>
            <a:r>
              <a:rPr kumimoji="0" lang="en-US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2011</a:t>
            </a:r>
            <a:endParaRPr kumimoji="0" lang="en-US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http://www.pvrc.org/webinar/radioperformance.wmv</a:t>
            </a:r>
            <a:endParaRPr kumimoji="0" lang="en-US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8382000" cy="9906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3200" b="0" smtClean="0">
                <a:latin typeface="Arial Black" pitchFamily="34" charset="0"/>
              </a:rPr>
              <a:t>What New Rigs have Shipped?</a:t>
            </a:r>
            <a:r>
              <a:rPr lang="en-US" sz="3200" smtClean="0"/>
              <a:t> </a:t>
            </a:r>
            <a:endParaRPr lang="en-US" sz="2000" i="1" smtClean="0">
              <a:solidFill>
                <a:srgbClr val="000066"/>
              </a:solidFill>
            </a:endParaRPr>
          </a:p>
        </p:txBody>
      </p:sp>
      <p:grpSp>
        <p:nvGrpSpPr>
          <p:cNvPr id="5123" name="Group 4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5128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5129" name="Freeform 6"/>
            <p:cNvSpPr>
              <a:spLocks/>
            </p:cNvSpPr>
            <p:nvPr/>
          </p:nvSpPr>
          <p:spPr bwMode="auto">
            <a:xfrm>
              <a:off x="288" y="0"/>
              <a:ext cx="1728" cy="735"/>
            </a:xfrm>
            <a:custGeom>
              <a:avLst/>
              <a:gdLst>
                <a:gd name="T0" fmla="*/ 1728 w 1728"/>
                <a:gd name="T1" fmla="*/ 0 h 735"/>
                <a:gd name="T2" fmla="*/ 1728 w 1728"/>
                <a:gd name="T3" fmla="*/ 480 h 735"/>
                <a:gd name="T4" fmla="*/ 380 w 1728"/>
                <a:gd name="T5" fmla="*/ 482 h 735"/>
                <a:gd name="T6" fmla="*/ 354 w 1728"/>
                <a:gd name="T7" fmla="*/ 480 h 735"/>
                <a:gd name="T8" fmla="*/ 308 w 1728"/>
                <a:gd name="T9" fmla="*/ 489 h 735"/>
                <a:gd name="T10" fmla="*/ 246 w 1728"/>
                <a:gd name="T11" fmla="*/ 531 h 735"/>
                <a:gd name="T12" fmla="*/ 206 w 1728"/>
                <a:gd name="T13" fmla="*/ 597 h 735"/>
                <a:gd name="T14" fmla="*/ 192 w 1728"/>
                <a:gd name="T15" fmla="*/ 666 h 735"/>
                <a:gd name="T16" fmla="*/ 192 w 1728"/>
                <a:gd name="T17" fmla="*/ 735 h 735"/>
                <a:gd name="T18" fmla="*/ 0 w 1728"/>
                <a:gd name="T19" fmla="*/ 735 h 735"/>
                <a:gd name="T20" fmla="*/ 0 w 1728"/>
                <a:gd name="T21" fmla="*/ 480 h 735"/>
                <a:gd name="T22" fmla="*/ 0 w 1728"/>
                <a:gd name="T23" fmla="*/ 0 h 735"/>
                <a:gd name="T24" fmla="*/ 1728 w 1728"/>
                <a:gd name="T25" fmla="*/ 0 h 73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28"/>
                <a:gd name="T40" fmla="*/ 0 h 735"/>
                <a:gd name="T41" fmla="*/ 1728 w 1728"/>
                <a:gd name="T42" fmla="*/ 735 h 73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28" h="735">
                  <a:moveTo>
                    <a:pt x="1728" y="0"/>
                  </a:moveTo>
                  <a:lnTo>
                    <a:pt x="1728" y="480"/>
                  </a:lnTo>
                  <a:lnTo>
                    <a:pt x="380" y="482"/>
                  </a:lnTo>
                  <a:lnTo>
                    <a:pt x="354" y="480"/>
                  </a:lnTo>
                  <a:lnTo>
                    <a:pt x="308" y="489"/>
                  </a:lnTo>
                  <a:cubicBezTo>
                    <a:pt x="290" y="498"/>
                    <a:pt x="263" y="513"/>
                    <a:pt x="246" y="531"/>
                  </a:cubicBezTo>
                  <a:cubicBezTo>
                    <a:pt x="229" y="549"/>
                    <a:pt x="215" y="574"/>
                    <a:pt x="206" y="597"/>
                  </a:cubicBezTo>
                  <a:cubicBezTo>
                    <a:pt x="197" y="620"/>
                    <a:pt x="194" y="643"/>
                    <a:pt x="192" y="666"/>
                  </a:cubicBezTo>
                  <a:lnTo>
                    <a:pt x="192" y="735"/>
                  </a:lnTo>
                  <a:lnTo>
                    <a:pt x="0" y="735"/>
                  </a:lnTo>
                  <a:lnTo>
                    <a:pt x="0" y="480"/>
                  </a:lnTo>
                  <a:lnTo>
                    <a:pt x="0" y="0"/>
                  </a:lnTo>
                  <a:lnTo>
                    <a:pt x="1728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124" name="Group 7"/>
          <p:cNvGrpSpPr>
            <a:grpSpLocks/>
          </p:cNvGrpSpPr>
          <p:nvPr/>
        </p:nvGrpSpPr>
        <p:grpSpPr bwMode="auto">
          <a:xfrm>
            <a:off x="228600" y="1676400"/>
            <a:ext cx="7391400" cy="228600"/>
            <a:chOff x="144" y="1248"/>
            <a:chExt cx="4656" cy="201"/>
          </a:xfrm>
        </p:grpSpPr>
        <p:sp>
          <p:nvSpPr>
            <p:cNvPr id="5126" name="AutoShape 8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5127" name="AutoShape 9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sp>
        <p:nvSpPr>
          <p:cNvPr id="5125" name="Text Box 11"/>
          <p:cNvSpPr txBox="1">
            <a:spLocks noChangeArrowheads="1"/>
          </p:cNvSpPr>
          <p:nvPr/>
        </p:nvSpPr>
        <p:spPr bwMode="auto">
          <a:xfrm>
            <a:off x="838200" y="2057400"/>
            <a:ext cx="77724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Announced rigs that actually shipped in 2013:</a:t>
            </a:r>
          </a:p>
          <a:p>
            <a:pPr>
              <a:spcBef>
                <a:spcPct val="50000"/>
              </a:spcBef>
            </a:pPr>
            <a:r>
              <a:rPr lang="en-US" sz="2400"/>
              <a:t>Hilberling PT-8000A @ $18,000</a:t>
            </a:r>
          </a:p>
          <a:p>
            <a:pPr>
              <a:spcBef>
                <a:spcPct val="50000"/>
              </a:spcBef>
            </a:pPr>
            <a:r>
              <a:rPr lang="en-US" sz="2400"/>
              <a:t>Kenwood TS-990S @ $8,000</a:t>
            </a:r>
          </a:p>
          <a:p>
            <a:pPr>
              <a:spcBef>
                <a:spcPct val="50000"/>
              </a:spcBef>
            </a:pPr>
            <a:r>
              <a:rPr lang="en-US" sz="2400"/>
              <a:t>Flex 6000 series @ $4,300 to $7,500</a:t>
            </a:r>
          </a:p>
          <a:p>
            <a:pPr>
              <a:spcBef>
                <a:spcPct val="50000"/>
              </a:spcBef>
            </a:pPr>
            <a:r>
              <a:rPr lang="en-US" sz="2400"/>
              <a:t>Ten-Tec Argonaut VI + 418 amp @ $1,780</a:t>
            </a:r>
          </a:p>
          <a:p>
            <a:pPr>
              <a:spcBef>
                <a:spcPct val="50000"/>
              </a:spcBef>
            </a:pPr>
            <a:r>
              <a:rPr lang="en-US" sz="2400"/>
              <a:t>Elecraft KX3 with KXPA100 amp</a:t>
            </a:r>
            <a:r>
              <a:rPr lang="en-US" sz="2400">
                <a:solidFill>
                  <a:srgbClr val="FF0000"/>
                </a:solidFill>
              </a:rPr>
              <a:t>*</a:t>
            </a:r>
            <a:r>
              <a:rPr lang="en-US" sz="2400"/>
              <a:t> @</a:t>
            </a:r>
            <a:r>
              <a:rPr lang="en-US"/>
              <a:t> </a:t>
            </a:r>
            <a:r>
              <a:rPr lang="en-US" sz="2400"/>
              <a:t>$1,750</a:t>
            </a:r>
          </a:p>
          <a:p>
            <a:pPr>
              <a:spcBef>
                <a:spcPct val="50000"/>
              </a:spcBef>
            </a:pPr>
            <a:r>
              <a:rPr lang="en-US" sz="2400"/>
              <a:t>(All of these used in contests in 2013 &amp; 2014)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*</a:t>
            </a:r>
            <a:r>
              <a:rPr lang="en-US" sz="2400"/>
              <a:t> The KXPA100 shipped in 2013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924800" cy="762000"/>
          </a:xfrm>
        </p:spPr>
        <p:txBody>
          <a:bodyPr/>
          <a:lstStyle/>
          <a:p>
            <a:pPr eaLnBrk="1" hangingPunct="1"/>
            <a:r>
              <a:rPr lang="en-US" sz="3200" b="0" smtClean="0">
                <a:latin typeface="Arial Black" pitchFamily="34" charset="0"/>
              </a:rPr>
              <a:t>Comments about the new rigs?</a:t>
            </a: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762000" y="16002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6148" name="Text Box 8"/>
          <p:cNvSpPr txBox="1">
            <a:spLocks noChangeArrowheads="1"/>
          </p:cNvSpPr>
          <p:nvPr/>
        </p:nvSpPr>
        <p:spPr bwMode="auto">
          <a:xfrm>
            <a:off x="1219200" y="1524000"/>
            <a:ext cx="74676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Hilberling</a:t>
            </a:r>
            <a:r>
              <a:rPr lang="en-US" dirty="0"/>
              <a:t> updated filter boards for better CW performance.</a:t>
            </a:r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Kenwood TS-990 great </a:t>
            </a:r>
            <a:r>
              <a:rPr lang="en-US" dirty="0" err="1"/>
              <a:t>bandscope</a:t>
            </a:r>
            <a:r>
              <a:rPr lang="en-US" dirty="0"/>
              <a:t> with a very clean transmitter</a:t>
            </a:r>
          </a:p>
          <a:p>
            <a:pPr>
              <a:spcBef>
                <a:spcPct val="50000"/>
              </a:spcBef>
            </a:pPr>
            <a:r>
              <a:rPr lang="en-US" dirty="0"/>
              <a:t>Was my favorite contest rig in 2013.</a:t>
            </a:r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Flex finally filled back </a:t>
            </a:r>
            <a:r>
              <a:rPr lang="en-US" dirty="0" smtClean="0"/>
              <a:t>orders, shipped </a:t>
            </a:r>
            <a:r>
              <a:rPr lang="en-US" dirty="0"/>
              <a:t>V 1.00 &amp; V 1.1 </a:t>
            </a:r>
            <a:r>
              <a:rPr lang="en-US" dirty="0" smtClean="0"/>
              <a:t>software 2013. Version 1.21 shipped April 30, 2014. 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Excellent electrical performance.  UI still being developed.</a:t>
            </a:r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T-T Argonaut VI + 418 amp has excellent QSK (Any </a:t>
            </a:r>
            <a:r>
              <a:rPr lang="en-US" dirty="0" err="1"/>
              <a:t>QRPers</a:t>
            </a:r>
            <a:r>
              <a:rPr lang="en-US" dirty="0"/>
              <a:t> here?)</a:t>
            </a:r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err="1" smtClean="0"/>
              <a:t>Elecraft</a:t>
            </a:r>
            <a:r>
              <a:rPr lang="en-US" dirty="0" smtClean="0"/>
              <a:t> </a:t>
            </a:r>
            <a:r>
              <a:rPr lang="en-US" dirty="0"/>
              <a:t>KX3 + KXPA100 a flexible QRP / 100 watt option</a:t>
            </a:r>
          </a:p>
          <a:p>
            <a:pPr>
              <a:spcBef>
                <a:spcPct val="50000"/>
              </a:spcBef>
            </a:pPr>
            <a:r>
              <a:rPr lang="en-US" dirty="0"/>
              <a:t>(KX3 QSK not as good as K3 QSK or T-T QSK)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533400"/>
          </a:xfrm>
        </p:spPr>
        <p:txBody>
          <a:bodyPr/>
          <a:lstStyle/>
          <a:p>
            <a:pPr eaLnBrk="1" hangingPunct="1"/>
            <a:r>
              <a:rPr lang="en-US" sz="3200" smtClean="0"/>
              <a:t>How did new rigs actually perform?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693025" cy="5181600"/>
          </a:xfrm>
        </p:spPr>
        <p:txBody>
          <a:bodyPr/>
          <a:lstStyle/>
          <a:p>
            <a:pPr eaLnBrk="1" hangingPunct="1"/>
            <a:r>
              <a:rPr lang="en-US" sz="2400" dirty="0" err="1" smtClean="0"/>
              <a:t>Hilberling’s</a:t>
            </a:r>
            <a:r>
              <a:rPr lang="en-US" sz="2400" dirty="0" smtClean="0"/>
              <a:t> new CW filter was a big improvement.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The TS-990S was a joy to use on SSB &amp; CW.	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Flex 6700 performed very well in CQ 160 CW contest, but required two computers.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Argonaut VI + 418 + </a:t>
            </a:r>
            <a:r>
              <a:rPr lang="en-US" sz="2400" dirty="0" err="1" smtClean="0"/>
              <a:t>Acom</a:t>
            </a:r>
            <a:r>
              <a:rPr lang="en-US" sz="2400" dirty="0" smtClean="0"/>
              <a:t> 1000 performed well, but lacks some features.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KX3 also worked well in W1BB CW contest but QSK was disappointing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>
          <a:xfrm>
            <a:off x="838200" y="762000"/>
            <a:ext cx="7924800" cy="533400"/>
          </a:xfrm>
        </p:spPr>
        <p:txBody>
          <a:bodyPr/>
          <a:lstStyle/>
          <a:p>
            <a:pPr eaLnBrk="1" hangingPunct="1"/>
            <a:r>
              <a:rPr lang="en-US" sz="3200" smtClean="0"/>
              <a:t>Details - Hilberling PT-8000A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693025" cy="4953000"/>
          </a:xfrm>
        </p:spPr>
        <p:txBody>
          <a:bodyPr/>
          <a:lstStyle/>
          <a:p>
            <a:pPr eaLnBrk="1" hangingPunct="1"/>
            <a:r>
              <a:rPr lang="en-US" smtClean="0"/>
              <a:t>Covers 160 – 2 meters  </a:t>
            </a:r>
          </a:p>
          <a:p>
            <a:pPr eaLnBrk="1" hangingPunct="1"/>
            <a:r>
              <a:rPr lang="en-US" smtClean="0"/>
              <a:t>16-Pole crystal filters, plus audio DSP </a:t>
            </a:r>
          </a:p>
          <a:p>
            <a:pPr eaLnBrk="1" hangingPunct="1"/>
            <a:r>
              <a:rPr lang="en-US" smtClean="0"/>
              <a:t>All factory hardware and software updates need to be installed.</a:t>
            </a:r>
          </a:p>
          <a:p>
            <a:pPr eaLnBrk="1" hangingPunct="1"/>
            <a:r>
              <a:rPr lang="en-US" smtClean="0"/>
              <a:t>New 250 Hz crystal CW filter selection was mandatory for better CW performance.</a:t>
            </a:r>
          </a:p>
          <a:p>
            <a:pPr eaLnBrk="1" hangingPunct="1"/>
            <a:r>
              <a:rPr lang="en-US" smtClean="0"/>
              <a:t>250-Hz 16-pole Xtal + 200 Hz audio DSP OK</a:t>
            </a:r>
          </a:p>
          <a:p>
            <a:pPr eaLnBrk="1" hangingPunct="1"/>
            <a:r>
              <a:rPr lang="en-US" smtClean="0"/>
              <a:t>100-Hz audio DSP in QRM not satisfactory</a:t>
            </a:r>
          </a:p>
          <a:p>
            <a:pPr eaLnBrk="1" hangingPunct="1"/>
            <a:r>
              <a:rPr lang="en-US" smtClean="0"/>
              <a:t>Used in ARRL 160-meter CW contest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533400"/>
          </a:xfrm>
        </p:spPr>
        <p:txBody>
          <a:bodyPr/>
          <a:lstStyle/>
          <a:p>
            <a:pPr eaLnBrk="1" hangingPunct="1"/>
            <a:r>
              <a:rPr lang="en-US" sz="3200" smtClean="0"/>
              <a:t>Details – Kenwood TS-990S	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693025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Main receiver down conversion all bands  </a:t>
            </a:r>
          </a:p>
          <a:p>
            <a:pPr eaLnBrk="1" hangingPunct="1"/>
            <a:r>
              <a:rPr lang="en-US" dirty="0" smtClean="0"/>
              <a:t>Third-order transmit IMD excellent at -40 dB</a:t>
            </a:r>
          </a:p>
          <a:p>
            <a:pPr eaLnBrk="1" hangingPunct="1"/>
            <a:r>
              <a:rPr lang="en-US" dirty="0" smtClean="0"/>
              <a:t>Band scope very effective</a:t>
            </a:r>
          </a:p>
          <a:p>
            <a:pPr eaLnBrk="1" hangingPunct="1"/>
            <a:r>
              <a:rPr lang="en-US" dirty="0" smtClean="0"/>
              <a:t>Excellent low-fatigue receive audio</a:t>
            </a:r>
          </a:p>
          <a:p>
            <a:pPr eaLnBrk="1" hangingPunct="1"/>
            <a:r>
              <a:rPr lang="en-US" dirty="0" smtClean="0"/>
              <a:t>Price competitive with competing flagship products of other OEMs</a:t>
            </a:r>
          </a:p>
          <a:p>
            <a:pPr eaLnBrk="1" hangingPunct="1"/>
            <a:r>
              <a:rPr lang="en-US" dirty="0" smtClean="0"/>
              <a:t>RMDR is its weakest point, but should rarely be an issue in most environments.</a:t>
            </a:r>
          </a:p>
          <a:p>
            <a:pPr eaLnBrk="1" hangingPunct="1"/>
            <a:r>
              <a:rPr lang="en-US" dirty="0" smtClean="0"/>
              <a:t>Used in CQWW SSB, ARRL 10 M &amp; ARRL 160 M CW contests very successfully.  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533400"/>
          </a:xfrm>
        </p:spPr>
        <p:txBody>
          <a:bodyPr/>
          <a:lstStyle/>
          <a:p>
            <a:pPr eaLnBrk="1" hangingPunct="1"/>
            <a:r>
              <a:rPr lang="en-US" sz="3200" smtClean="0"/>
              <a:t>Details – Flex 6700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8001000" cy="5257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Fantastic band scope with amazing resolution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Used 16 hours in CQ 160 meter CW contest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Clean audio, very low fatigue, minimal ringing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Tuned receiver with external Pod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UI still being developed. V1.21 significant update.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Preamp gain selections are odd.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Required two separate computers, one for N1MM and </a:t>
            </a:r>
            <a:r>
              <a:rPr lang="en-US" dirty="0" err="1" smtClean="0"/>
              <a:t>SmartCAT</a:t>
            </a:r>
            <a:r>
              <a:rPr lang="en-US" dirty="0" smtClean="0"/>
              <a:t> for band data, plus second computer to actually run </a:t>
            </a:r>
            <a:r>
              <a:rPr lang="en-US" dirty="0" err="1" smtClean="0"/>
              <a:t>SmartSDR</a:t>
            </a:r>
            <a:r>
              <a:rPr lang="en-US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Will the need for two computers be a problem? </a:t>
            </a:r>
            <a:endParaRPr lang="en-US" sz="200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Second computer can be an </a:t>
            </a:r>
            <a:r>
              <a:rPr lang="en-US" sz="2000" dirty="0" err="1" smtClean="0">
                <a:solidFill>
                  <a:srgbClr val="FF0000"/>
                </a:solidFill>
              </a:rPr>
              <a:t>iPad</a:t>
            </a:r>
            <a:r>
              <a:rPr lang="en-US" sz="2000" dirty="0" smtClean="0">
                <a:solidFill>
                  <a:srgbClr val="FF0000"/>
                </a:solidFill>
              </a:rPr>
              <a:t> with app by Stu Phillips, K6TU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533400"/>
          </a:xfrm>
        </p:spPr>
        <p:txBody>
          <a:bodyPr/>
          <a:lstStyle/>
          <a:p>
            <a:pPr eaLnBrk="1" hangingPunct="1"/>
            <a:r>
              <a:rPr lang="en-US" sz="3200" smtClean="0"/>
              <a:t>Ten-Tec	Argonaut VI + 418 Amp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693025" cy="4333875"/>
          </a:xfrm>
        </p:spPr>
        <p:txBody>
          <a:bodyPr/>
          <a:lstStyle/>
          <a:p>
            <a:pPr eaLnBrk="1" hangingPunct="1"/>
            <a:r>
              <a:rPr lang="en-US" smtClean="0"/>
              <a:t>QSK with 418 and Acom 1000 worked well</a:t>
            </a:r>
          </a:p>
          <a:p>
            <a:pPr eaLnBrk="1" hangingPunct="1"/>
            <a:r>
              <a:rPr lang="en-US" smtClean="0"/>
              <a:t>DSP noise blanker limited below 725 Hz BW</a:t>
            </a:r>
          </a:p>
          <a:p>
            <a:pPr eaLnBrk="1" hangingPunct="1"/>
            <a:r>
              <a:rPr lang="en-US" smtClean="0"/>
              <a:t>Used Timewave DSP-59+ for extra selectivity and to drive external speaker</a:t>
            </a:r>
          </a:p>
          <a:p>
            <a:pPr eaLnBrk="1" hangingPunct="1"/>
            <a:r>
              <a:rPr lang="en-US" smtClean="0"/>
              <a:t>Reasonable choice for QRP contesters who operate at home and in the field.</a:t>
            </a:r>
          </a:p>
          <a:p>
            <a:pPr eaLnBrk="1" hangingPunct="1"/>
            <a:r>
              <a:rPr lang="en-US" smtClean="0"/>
              <a:t>Does not cover 12 or 6 meters.</a:t>
            </a:r>
          </a:p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Are missing bands a big problem?  Hands?</a:t>
            </a:r>
          </a:p>
          <a:p>
            <a:pPr eaLnBrk="1" hangingPunct="1"/>
            <a:r>
              <a:rPr lang="en-US" smtClean="0"/>
              <a:t>Ergonomics a bit sparse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5308</TotalTime>
  <Words>1399</Words>
  <Application>Microsoft Office PowerPoint</Application>
  <PresentationFormat>On-screen Show (4:3)</PresentationFormat>
  <Paragraphs>247</Paragraphs>
  <Slides>22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Capsules</vt:lpstr>
      <vt:lpstr>2013 / 2014 Rig Contest Results  + Test Data Means What? </vt:lpstr>
      <vt:lpstr>Slide 2</vt:lpstr>
      <vt:lpstr>What New Rigs have Shipped? </vt:lpstr>
      <vt:lpstr>Comments about the new rigs?</vt:lpstr>
      <vt:lpstr>How did new rigs actually perform?</vt:lpstr>
      <vt:lpstr>Details - Hilberling PT-8000A</vt:lpstr>
      <vt:lpstr>Details – Kenwood TS-990S </vt:lpstr>
      <vt:lpstr>Details – Flex 6700 </vt:lpstr>
      <vt:lpstr>Ten-Tec Argonaut VI + 418 Amp</vt:lpstr>
      <vt:lpstr>Details – Elecraft KX3</vt:lpstr>
      <vt:lpstr>How does published test data relate?</vt:lpstr>
      <vt:lpstr>Slide 12</vt:lpstr>
      <vt:lpstr>Most Radios are designed for 10 meters</vt:lpstr>
      <vt:lpstr>How does band noise vary by band?</vt:lpstr>
      <vt:lpstr>Measured band noise at NC0B</vt:lpstr>
      <vt:lpstr>Typical receiver noise floor values </vt:lpstr>
      <vt:lpstr>What does all this imply?</vt:lpstr>
      <vt:lpstr>Where do these examples not apply?</vt:lpstr>
      <vt:lpstr>Some comparison data </vt:lpstr>
      <vt:lpstr>How do we chose a new transceiver?</vt:lpstr>
      <vt:lpstr>Choices today on rig selection 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Radios Used in a Contest Environment</dc:title>
  <dc:creator>Chris &amp; Terri Cantrell</dc:creator>
  <cp:lastModifiedBy>Admin</cp:lastModifiedBy>
  <cp:revision>573</cp:revision>
  <cp:lastPrinted>1601-01-01T00:00:00Z</cp:lastPrinted>
  <dcterms:created xsi:type="dcterms:W3CDTF">2004-05-07T16:48:08Z</dcterms:created>
  <dcterms:modified xsi:type="dcterms:W3CDTF">2014-08-03T18:10:06Z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