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6"/>
  </p:notesMasterIdLst>
  <p:sldIdLst>
    <p:sldId id="267" r:id="rId2"/>
    <p:sldId id="262" r:id="rId3"/>
    <p:sldId id="272" r:id="rId4"/>
    <p:sldId id="407" r:id="rId5"/>
    <p:sldId id="408" r:id="rId6"/>
    <p:sldId id="438" r:id="rId7"/>
    <p:sldId id="439" r:id="rId8"/>
    <p:sldId id="491" r:id="rId9"/>
    <p:sldId id="445" r:id="rId10"/>
    <p:sldId id="441" r:id="rId11"/>
    <p:sldId id="433" r:id="rId12"/>
    <p:sldId id="270" r:id="rId13"/>
    <p:sldId id="493" r:id="rId14"/>
    <p:sldId id="494" r:id="rId15"/>
    <p:sldId id="471" r:id="rId16"/>
    <p:sldId id="472" r:id="rId17"/>
    <p:sldId id="473" r:id="rId18"/>
    <p:sldId id="474" r:id="rId19"/>
    <p:sldId id="475" r:id="rId20"/>
    <p:sldId id="476" r:id="rId21"/>
    <p:sldId id="492" r:id="rId22"/>
    <p:sldId id="477" r:id="rId23"/>
    <p:sldId id="478" r:id="rId24"/>
    <p:sldId id="489" r:id="rId25"/>
    <p:sldId id="490" r:id="rId26"/>
    <p:sldId id="479" r:id="rId27"/>
    <p:sldId id="480" r:id="rId28"/>
    <p:sldId id="481" r:id="rId29"/>
    <p:sldId id="482" r:id="rId30"/>
    <p:sldId id="485" r:id="rId31"/>
    <p:sldId id="484" r:id="rId32"/>
    <p:sldId id="487" r:id="rId33"/>
    <p:sldId id="486" r:id="rId34"/>
    <p:sldId id="459" r:id="rId35"/>
    <p:sldId id="460" r:id="rId36"/>
    <p:sldId id="461" r:id="rId37"/>
    <p:sldId id="462" r:id="rId38"/>
    <p:sldId id="469" r:id="rId39"/>
    <p:sldId id="463" r:id="rId40"/>
    <p:sldId id="464" r:id="rId41"/>
    <p:sldId id="465" r:id="rId42"/>
    <p:sldId id="466" r:id="rId43"/>
    <p:sldId id="488" r:id="rId44"/>
    <p:sldId id="406"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00"/>
    <a:srgbClr val="660066"/>
    <a:srgbClr val="000066"/>
    <a:srgbClr val="6600CC"/>
    <a:srgbClr val="663300"/>
    <a:srgbClr val="000000"/>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78" autoAdjust="0"/>
    <p:restoredTop sz="89091" autoAdjust="0"/>
  </p:normalViewPr>
  <p:slideViewPr>
    <p:cSldViewPr>
      <p:cViewPr varScale="1">
        <p:scale>
          <a:sx n="70" d="100"/>
          <a:sy n="70" d="100"/>
        </p:scale>
        <p:origin x="-9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34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027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27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27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027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952BF968-4158-4B2A-B6D9-F53A361D52E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mtClean="0">
                <a:latin typeface="Arial" pitchFamily="34" charset="0"/>
              </a:rPr>
              <a:t>Changed font of </a:t>
            </a:r>
            <a:r>
              <a:rPr lang="en-US" smtClean="0">
                <a:solidFill>
                  <a:srgbClr val="993300"/>
                </a:solidFill>
                <a:latin typeface="Arial Black" pitchFamily="34" charset="0"/>
                <a:ea typeface="SimSun" pitchFamily="2" charset="-122"/>
                <a:cs typeface="Arial Unicode MS" pitchFamily="34" charset="-128"/>
                <a:sym typeface="MT Symbol"/>
              </a:rPr>
              <a:t>Ø to 36pt Arial Black.</a:t>
            </a:r>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942E63C-2A13-4E7E-BBBA-07C85283F0A1}"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73F5C68B-AD0A-4CFF-AC02-80C432FA8A49}" type="slidenum">
              <a:rPr lang="en-US" smtClean="0">
                <a:latin typeface="Arial" pitchFamily="34" charset="0"/>
              </a:rPr>
              <a:pPr>
                <a:defRPr/>
              </a:pPr>
              <a:t>4</a:t>
            </a:fld>
            <a:endParaRPr lang="en-US" smtClean="0">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F98E76BD-FF1F-4FEB-A610-B0A7BF89AAB6}" type="slidenum">
              <a:rPr lang="en-US" smtClean="0">
                <a:latin typeface="Arial" pitchFamily="34" charset="0"/>
              </a:rPr>
              <a:pPr>
                <a:defRPr/>
              </a:pPr>
              <a:t>5</a:t>
            </a:fld>
            <a:endParaRPr lang="en-US" smtClean="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latin typeface="Arial" pitchFamily="34" charset="0"/>
              </a:rPr>
              <a:t>Typo: µV replaces uV.</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r>
              <a:rPr lang="en-US" smtClean="0">
                <a:latin typeface="Arial" pitchFamily="34" charset="0"/>
              </a:rPr>
              <a:t>Typo: “an analog meter”</a:t>
            </a:r>
          </a:p>
        </p:txBody>
      </p:sp>
      <p:sp>
        <p:nvSpPr>
          <p:cNvPr id="62468" name="Slide Number Placeholder 3"/>
          <p:cNvSpPr>
            <a:spLocks noGrp="1"/>
          </p:cNvSpPr>
          <p:nvPr>
            <p:ph type="sldNum" sz="quarter" idx="5"/>
          </p:nvPr>
        </p:nvSpPr>
        <p:spPr/>
        <p:txBody>
          <a:bodyPr/>
          <a:lstStyle/>
          <a:p>
            <a:pPr>
              <a:defRPr/>
            </a:pPr>
            <a:fld id="{6EDF7A97-2B1A-4E15-BD0A-4C8BAEB2DF63}" type="slidenum">
              <a:rPr lang="en-US" smtClean="0">
                <a:latin typeface="Arial" pitchFamily="34" charset="0"/>
              </a:rPr>
              <a:pPr>
                <a:defRPr/>
              </a:pPr>
              <a:t>6</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r>
              <a:rPr lang="en-US" smtClean="0">
                <a:latin typeface="Arial" pitchFamily="34" charset="0"/>
              </a:rPr>
              <a:t>Actually, IC-7410 PA operates in Class AB (180° &lt; conduction angle &lt; 360°)</a:t>
            </a:r>
          </a:p>
        </p:txBody>
      </p:sp>
      <p:sp>
        <p:nvSpPr>
          <p:cNvPr id="6554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9282D35-EB33-49EE-91B9-C10BDB346805}" type="slidenum">
              <a:rPr lang="en-US" sz="1200">
                <a:cs typeface="+mn-cs"/>
              </a:rPr>
              <a:pPr algn="r">
                <a:defRPr/>
              </a:pPr>
              <a:t>31</a:t>
            </a:fld>
            <a:endParaRPr lang="en-US" sz="120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r>
              <a:rPr lang="en-US" smtClean="0">
                <a:latin typeface="Arial" pitchFamily="34" charset="0"/>
              </a:rPr>
              <a:t>The DSP-based noise blanker in the newer Icom radios (IC-7600/7700/7800/7410/9100/7200) and in the Perseus SDR effectively mitigates this AGC response to fast-rising RF events by modifying the AGC attack profile. If properly adjusted, the NB will not cause distortion or degrade recovered audio quality.</a:t>
            </a:r>
          </a:p>
        </p:txBody>
      </p:sp>
      <p:sp>
        <p:nvSpPr>
          <p:cNvPr id="73732" name="Slide Number Placeholder 3"/>
          <p:cNvSpPr>
            <a:spLocks noGrp="1"/>
          </p:cNvSpPr>
          <p:nvPr>
            <p:ph type="sldNum" sz="quarter" idx="5"/>
          </p:nvPr>
        </p:nvSpPr>
        <p:spPr/>
        <p:txBody>
          <a:bodyPr/>
          <a:lstStyle/>
          <a:p>
            <a:pPr>
              <a:defRPr/>
            </a:pPr>
            <a:fld id="{4083C715-7106-4133-9FA5-7A098A30D6F7}" type="slidenum">
              <a:rPr lang="en-US" smtClean="0">
                <a:latin typeface="Arial" pitchFamily="34" charset="0"/>
              </a:rPr>
              <a:pPr>
                <a:defRPr/>
              </a:pPr>
              <a:t>37</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7C8B4907-CFD2-42FD-8E30-1B3BBDC0DF42}" type="slidenum">
              <a:rPr lang="en-US" smtClean="0">
                <a:latin typeface="Arial" pitchFamily="34" charset="0"/>
              </a:rPr>
              <a:pPr>
                <a:defRPr/>
              </a:pPr>
              <a:t>44</a:t>
            </a:fld>
            <a:endParaRPr lang="en-US" smtClean="0">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1"/>
          <p:cNvGrpSpPr>
            <a:grpSpLocks/>
          </p:cNvGrpSpPr>
          <p:nvPr/>
        </p:nvGrpSpPr>
        <p:grpSpPr bwMode="auto">
          <a:xfrm>
            <a:off x="0" y="0"/>
            <a:ext cx="5867400" cy="6858000"/>
            <a:chOff x="0" y="0"/>
            <a:chExt cx="3696" cy="4320"/>
          </a:xfrm>
        </p:grpSpPr>
        <p:sp>
          <p:nvSpPr>
            <p:cNvPr id="5" name="Rectangle 2"/>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kumimoji="1" lang="en-US" sz="2400">
                <a:latin typeface="Times New Roman" pitchFamily="18" charset="0"/>
                <a:cs typeface="+mn-cs"/>
              </a:endParaRPr>
            </a:p>
          </p:txBody>
        </p:sp>
        <p:sp>
          <p:nvSpPr>
            <p:cNvPr id="6" name="AutoShape 3"/>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a:latin typeface="Times New Roman" pitchFamily="18" charset="0"/>
                <a:cs typeface="+mn-cs"/>
              </a:endParaRPr>
            </a:p>
          </p:txBody>
        </p:sp>
      </p:grpSp>
      <p:grpSp>
        <p:nvGrpSpPr>
          <p:cNvPr id="7" name="Group 18"/>
          <p:cNvGrpSpPr>
            <a:grpSpLocks/>
          </p:cNvGrpSpPr>
          <p:nvPr/>
        </p:nvGrpSpPr>
        <p:grpSpPr bwMode="auto">
          <a:xfrm>
            <a:off x="3657600" y="4343400"/>
            <a:ext cx="4876800" cy="228600"/>
            <a:chOff x="2288" y="3080"/>
            <a:chExt cx="3072" cy="201"/>
          </a:xfrm>
        </p:grpSpPr>
        <p:sp>
          <p:nvSpPr>
            <p:cNvPr id="8" name="AutoShape 12"/>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a:latin typeface="Arial" charset="0"/>
                <a:cs typeface="+mn-cs"/>
              </a:endParaRPr>
            </a:p>
          </p:txBody>
        </p:sp>
        <p:sp>
          <p:nvSpPr>
            <p:cNvPr id="9" name="AutoShape 13"/>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a:latin typeface="Arial" charset="0"/>
                <a:cs typeface="+mn-cs"/>
              </a:endParaRPr>
            </a:p>
          </p:txBody>
        </p:sp>
      </p:grpSp>
      <p:sp>
        <p:nvSpPr>
          <p:cNvPr id="8197" name="Rectangle 5"/>
          <p:cNvSpPr>
            <a:spLocks noGrp="1" noChangeArrowheads="1"/>
          </p:cNvSpPr>
          <p:nvPr>
            <p:ph type="subTitle" idx="1"/>
          </p:nvPr>
        </p:nvSpPr>
        <p:spPr>
          <a:xfrm>
            <a:off x="4673600" y="2927350"/>
            <a:ext cx="4013200" cy="12636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8211" name="AutoShape 19"/>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14"/>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5"/>
          <p:cNvSpPr>
            <a:spLocks noGrp="1" noChangeArrowheads="1"/>
          </p:cNvSpPr>
          <p:nvPr>
            <p:ph type="ftr" sz="quarter" idx="11"/>
          </p:nvPr>
        </p:nvSpPr>
        <p:spPr/>
        <p:txBody>
          <a:bodyPr/>
          <a:lstStyle>
            <a:lvl1pPr algn="r">
              <a:defRPr/>
            </a:lvl1pPr>
          </a:lstStyle>
          <a:p>
            <a:pPr>
              <a:defRPr/>
            </a:pPr>
            <a:endParaRPr lang="en-US"/>
          </a:p>
        </p:txBody>
      </p:sp>
      <p:sp>
        <p:nvSpPr>
          <p:cNvPr id="12" name="Rectangle 17"/>
          <p:cNvSpPr>
            <a:spLocks noGrp="1" noChangeArrowheads="1"/>
          </p:cNvSpPr>
          <p:nvPr>
            <p:ph type="sldNum" sz="quarter" idx="12"/>
          </p:nvPr>
        </p:nvSpPr>
        <p:spPr>
          <a:xfrm>
            <a:off x="76200" y="6248400"/>
            <a:ext cx="587375" cy="488950"/>
          </a:xfrm>
        </p:spPr>
        <p:txBody>
          <a:bodyPr anchorCtr="0"/>
          <a:lstStyle>
            <a:lvl1pPr>
              <a:defRPr/>
            </a:lvl1pPr>
          </a:lstStyle>
          <a:p>
            <a:pPr>
              <a:defRPr/>
            </a:pPr>
            <a:fld id="{06AF8E0D-3712-452E-B36C-5B3C30EE71CF}" type="slidenum">
              <a:rPr lang="en-US"/>
              <a:pPr>
                <a:defRPr/>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5A505DC1-F3CE-427D-A470-982B99CA5A31}" type="slidenum">
              <a:rPr lang="en-US"/>
              <a:pPr>
                <a:defRPr/>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858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858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65E3E32-F608-4855-A491-357351DF170B}" type="slidenum">
              <a:rPr lang="en-US"/>
              <a:pPr>
                <a:defRPr/>
              </a:pPr>
              <a:t>‹#›</a:t>
            </a:fld>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924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2860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2860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4DBE72D6-28AC-40D6-9E20-BE5F5707B55A}" type="slidenum">
              <a:rPr lang="en-US"/>
              <a:pPr>
                <a:defRPr/>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9248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286000"/>
            <a:ext cx="7693025" cy="3724275"/>
          </a:xfrm>
        </p:spPr>
        <p:txBody>
          <a:bodyPr/>
          <a:lstStyle/>
          <a:p>
            <a:pPr lvl="0"/>
            <a:endParaRPr lang="en-US" noProof="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836D209F-B1A5-46DF-BF19-7A9FD1BD0B6A}"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8A7B0DA3-E8D9-4DB7-A68D-B13EC0BFB2D7}" type="slidenum">
              <a:rPr lang="en-US"/>
              <a:pPr>
                <a:defRPr/>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5343663F-B18D-4853-8D23-F08D822A6001}" type="slidenum">
              <a:rPr lang="en-US"/>
              <a:pPr>
                <a:defRPr/>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2860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2860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EA6613B2-F6D7-440A-A7F5-5C6862F32515}" type="slidenum">
              <a:rPr lang="en-US"/>
              <a:pPr>
                <a:defRPr/>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5BFFE520-DDC4-458D-9712-0BD7779B6D21}" type="slidenum">
              <a:rPr lang="en-US"/>
              <a:pPr>
                <a:defRPr/>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C0A2EE2C-F140-4330-8278-16CA66273EA5}" type="slidenum">
              <a:rPr lang="en-US"/>
              <a:pPr>
                <a:defRPr/>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4A79D679-BBBE-43B2-B2E0-D8A26084A9A2}" type="slidenum">
              <a:rPr lang="en-US"/>
              <a:pPr>
                <a:defRPr/>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CDF32FCA-2A6A-4635-9E43-7449AE8A447F}" type="slidenum">
              <a:rPr lang="en-US"/>
              <a:pPr>
                <a:defRPr/>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57E7FC0-9958-4A3F-8DD0-C08960F55487}" type="slidenum">
              <a:rPr lang="en-US"/>
              <a:pPr>
                <a:defRPr/>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6"/>
          <p:cNvGrpSpPr>
            <a:grpSpLocks/>
          </p:cNvGrpSpPr>
          <p:nvPr/>
        </p:nvGrpSpPr>
        <p:grpSpPr bwMode="auto">
          <a:xfrm>
            <a:off x="0" y="0"/>
            <a:ext cx="3200400" cy="6858000"/>
            <a:chOff x="0" y="0"/>
            <a:chExt cx="2016" cy="4320"/>
          </a:xfrm>
        </p:grpSpPr>
        <p:sp>
          <p:nvSpPr>
            <p:cNvPr id="2" name="Rectangle 3"/>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a:latin typeface="Arial" charset="0"/>
                <a:cs typeface="+mn-cs"/>
              </a:endParaRPr>
            </a:p>
          </p:txBody>
        </p:sp>
        <p:sp>
          <p:nvSpPr>
            <p:cNvPr id="1048" name="Freeform 24"/>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a:latin typeface="Arial" charset="0"/>
                <a:cs typeface="+mn-cs"/>
              </a:endParaRPr>
            </a:p>
          </p:txBody>
        </p:sp>
      </p:grpSp>
      <p:grpSp>
        <p:nvGrpSpPr>
          <p:cNvPr id="1027" name="Group 21"/>
          <p:cNvGrpSpPr>
            <a:grpSpLocks/>
          </p:cNvGrpSpPr>
          <p:nvPr/>
        </p:nvGrpSpPr>
        <p:grpSpPr bwMode="auto">
          <a:xfrm>
            <a:off x="228600" y="1219200"/>
            <a:ext cx="7391400" cy="228600"/>
            <a:chOff x="144" y="1248"/>
            <a:chExt cx="4656" cy="201"/>
          </a:xfrm>
        </p:grpSpPr>
        <p:sp>
          <p:nvSpPr>
            <p:cNvPr id="1036" name="AutoShape 12"/>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a:latin typeface="Arial" charset="0"/>
                <a:cs typeface="+mn-cs"/>
              </a:endParaRPr>
            </a:p>
          </p:txBody>
        </p:sp>
        <p:sp>
          <p:nvSpPr>
            <p:cNvPr id="1044" name="AutoShape 20"/>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a:latin typeface="Arial" charset="0"/>
                <a:cs typeface="+mn-cs"/>
              </a:endParaRPr>
            </a:p>
          </p:txBody>
        </p:sp>
      </p:grpSp>
      <p:sp>
        <p:nvSpPr>
          <p:cNvPr id="1028" name="AutoShape 7"/>
          <p:cNvSpPr>
            <a:spLocks noGrp="1" noChangeArrowheads="1"/>
          </p:cNvSpPr>
          <p:nvPr>
            <p:ph type="title"/>
          </p:nvPr>
        </p:nvSpPr>
        <p:spPr bwMode="auto">
          <a:xfrm>
            <a:off x="762000" y="685800"/>
            <a:ext cx="7924800" cy="5334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8"/>
          <p:cNvSpPr>
            <a:spLocks noGrp="1" noChangeArrowheads="1"/>
          </p:cNvSpPr>
          <p:nvPr>
            <p:ph type="body" idx="1"/>
          </p:nvPr>
        </p:nvSpPr>
        <p:spPr bwMode="auto">
          <a:xfrm>
            <a:off x="838200" y="22860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Rectangle 13"/>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charset="0"/>
                <a:cs typeface="+mn-cs"/>
              </a:defRPr>
            </a:lvl1pPr>
          </a:lstStyle>
          <a:p>
            <a:pPr>
              <a:defRPr/>
            </a:pPr>
            <a:endParaRPr lang="en-US"/>
          </a:p>
        </p:txBody>
      </p:sp>
      <p:sp>
        <p:nvSpPr>
          <p:cNvPr id="1038" name="Rectangle 14"/>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1039" name="Rectangle 15"/>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cs typeface="+mn-cs"/>
              </a:defRPr>
            </a:lvl1pPr>
          </a:lstStyle>
          <a:p>
            <a:pPr>
              <a:defRPr/>
            </a:pPr>
            <a:fld id="{391DB6F7-9C73-42CD-97D5-2BA5801DCD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8"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transition>
    <p:random/>
  </p:transition>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Huntsville\Daytime\ImpulseRight30Sec.wav"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file:///C:\Huntsville\Daytime\ImpulseLeft30Sec.wav" TargetMode="Externa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028"/>
          <p:cNvSpPr>
            <a:spLocks noGrp="1" noChangeArrowheads="1"/>
          </p:cNvSpPr>
          <p:nvPr>
            <p:ph type="ctrTitle"/>
          </p:nvPr>
        </p:nvSpPr>
        <p:spPr>
          <a:xfrm>
            <a:off x="685800" y="1371600"/>
            <a:ext cx="8610600" cy="1524000"/>
          </a:xfrm>
        </p:spPr>
        <p:txBody>
          <a:bodyPr/>
          <a:lstStyle/>
          <a:p>
            <a:pPr eaLnBrk="1" hangingPunct="1"/>
            <a:r>
              <a:rPr lang="en-US" sz="4000" b="0" smtClean="0">
                <a:latin typeface="Arial Black" pitchFamily="34" charset="0"/>
              </a:rPr>
              <a:t>New Offerings 2013 </a:t>
            </a:r>
            <a:br>
              <a:rPr lang="en-US" sz="4000" b="0" smtClean="0">
                <a:latin typeface="Arial Black" pitchFamily="34" charset="0"/>
              </a:rPr>
            </a:br>
            <a:r>
              <a:rPr lang="en-US" sz="4000" b="0" smtClean="0">
                <a:latin typeface="Arial Black" pitchFamily="34" charset="0"/>
              </a:rPr>
              <a:t>Since Dayton 2012</a:t>
            </a:r>
            <a:r>
              <a:rPr lang="en-US" sz="2800" b="0" smtClean="0">
                <a:latin typeface="Arial Black" pitchFamily="34" charset="0"/>
              </a:rPr>
              <a:t/>
            </a:r>
            <a:br>
              <a:rPr lang="en-US" sz="2800" b="0" smtClean="0">
                <a:latin typeface="Arial Black" pitchFamily="34" charset="0"/>
              </a:rPr>
            </a:br>
            <a:endParaRPr lang="en-US" sz="2800" b="0" smtClean="0">
              <a:latin typeface="Arial Black" pitchFamily="34" charset="0"/>
            </a:endParaRPr>
          </a:p>
        </p:txBody>
      </p:sp>
      <p:sp>
        <p:nvSpPr>
          <p:cNvPr id="3075" name="Rectangle 1029"/>
          <p:cNvSpPr>
            <a:spLocks noGrp="1" noChangeArrowheads="1"/>
          </p:cNvSpPr>
          <p:nvPr>
            <p:ph type="subTitle" idx="1"/>
          </p:nvPr>
        </p:nvSpPr>
        <p:spPr/>
        <p:txBody>
          <a:bodyPr/>
          <a:lstStyle/>
          <a:p>
            <a:pPr eaLnBrk="1" hangingPunct="1">
              <a:spcBef>
                <a:spcPct val="0"/>
              </a:spcBef>
            </a:pPr>
            <a:r>
              <a:rPr lang="en-US" sz="3600" smtClean="0">
                <a:solidFill>
                  <a:srgbClr val="993300"/>
                </a:solidFill>
                <a:latin typeface="Arial Black" pitchFamily="34" charset="0"/>
              </a:rPr>
              <a:t>Rob Sherwood</a:t>
            </a:r>
          </a:p>
          <a:p>
            <a:pPr eaLnBrk="1" hangingPunct="1">
              <a:spcBef>
                <a:spcPct val="0"/>
              </a:spcBef>
            </a:pPr>
            <a:r>
              <a:rPr lang="en-US" sz="3600" smtClean="0">
                <a:solidFill>
                  <a:srgbClr val="993300"/>
                </a:solidFill>
                <a:latin typeface="Arial Black" pitchFamily="34" charset="0"/>
              </a:rPr>
              <a:t>NC</a:t>
            </a:r>
            <a:r>
              <a:rPr lang="en-US" sz="3600" b="1" smtClean="0">
                <a:solidFill>
                  <a:srgbClr val="993300"/>
                </a:solidFill>
                <a:latin typeface="Arial Black" pitchFamily="34" charset="0"/>
                <a:ea typeface="SimSun" pitchFamily="2" charset="-122"/>
                <a:cs typeface="Arial Unicode MS" pitchFamily="34" charset="-128"/>
                <a:sym typeface="MT Symbol"/>
              </a:rPr>
              <a:t>Ø</a:t>
            </a:r>
            <a:r>
              <a:rPr lang="en-US" sz="3600" smtClean="0">
                <a:solidFill>
                  <a:srgbClr val="993300"/>
                </a:solidFill>
                <a:latin typeface="Arial Black" pitchFamily="34" charset="0"/>
              </a:rPr>
              <a:t>B</a:t>
            </a:r>
          </a:p>
        </p:txBody>
      </p:sp>
      <p:sp>
        <p:nvSpPr>
          <p:cNvPr id="3076" name="AutoShape 1030"/>
          <p:cNvSpPr>
            <a:spLocks noChangeArrowheads="1"/>
          </p:cNvSpPr>
          <p:nvPr/>
        </p:nvSpPr>
        <p:spPr bwMode="auto">
          <a:xfrm>
            <a:off x="685800" y="5105400"/>
            <a:ext cx="8229600" cy="990600"/>
          </a:xfrm>
          <a:prstGeom prst="roundRect">
            <a:avLst>
              <a:gd name="adj" fmla="val 50000"/>
            </a:avLst>
          </a:prstGeom>
          <a:solidFill>
            <a:schemeClr val="tx1"/>
          </a:solidFill>
          <a:ln w="9525">
            <a:noFill/>
            <a:round/>
            <a:headEnd/>
            <a:tailEnd/>
          </a:ln>
        </p:spPr>
        <p:txBody>
          <a:bodyPr anchor="ctr"/>
          <a:lstStyle/>
          <a:p>
            <a:pPr algn="ctr">
              <a:lnSpc>
                <a:spcPct val="90000"/>
              </a:lnSpc>
            </a:pPr>
            <a:r>
              <a:rPr lang="en-US" sz="3200" dirty="0">
                <a:solidFill>
                  <a:schemeClr val="bg1"/>
                </a:solidFill>
              </a:rPr>
              <a:t>New strides plus some disappointments</a:t>
            </a:r>
          </a:p>
        </p:txBody>
      </p:sp>
      <p:grpSp>
        <p:nvGrpSpPr>
          <p:cNvPr id="3077" name="Group 1035"/>
          <p:cNvGrpSpPr>
            <a:grpSpLocks/>
          </p:cNvGrpSpPr>
          <p:nvPr/>
        </p:nvGrpSpPr>
        <p:grpSpPr bwMode="auto">
          <a:xfrm>
            <a:off x="42863" y="6477000"/>
            <a:ext cx="1938337" cy="414338"/>
            <a:chOff x="27" y="4080"/>
            <a:chExt cx="1221" cy="261"/>
          </a:xfrm>
        </p:grpSpPr>
        <p:pic>
          <p:nvPicPr>
            <p:cNvPr id="3078" name="Picture 1032" descr="Image116"/>
            <p:cNvPicPr>
              <a:picLocks noChangeAspect="1" noChangeArrowheads="1"/>
            </p:cNvPicPr>
            <p:nvPr/>
          </p:nvPicPr>
          <p:blipFill>
            <a:blip r:embed="rId3" cstate="print"/>
            <a:srcRect/>
            <a:stretch>
              <a:fillRect/>
            </a:stretch>
          </p:blipFill>
          <p:spPr bwMode="auto">
            <a:xfrm>
              <a:off x="27" y="4080"/>
              <a:ext cx="99" cy="240"/>
            </a:xfrm>
            <a:prstGeom prst="rect">
              <a:avLst/>
            </a:prstGeom>
            <a:noFill/>
            <a:ln w="9525">
              <a:noFill/>
              <a:miter lim="800000"/>
              <a:headEnd/>
              <a:tailEnd/>
            </a:ln>
          </p:spPr>
        </p:pic>
        <p:sp>
          <p:nvSpPr>
            <p:cNvPr id="3079" name="Rectangle 1033"/>
            <p:cNvSpPr>
              <a:spLocks noChangeArrowheads="1"/>
            </p:cNvSpPr>
            <p:nvPr/>
          </p:nvSpPr>
          <p:spPr bwMode="auto">
            <a:xfrm>
              <a:off x="75" y="4176"/>
              <a:ext cx="1173" cy="165"/>
            </a:xfrm>
            <a:prstGeom prst="rect">
              <a:avLst/>
            </a:prstGeom>
            <a:noFill/>
            <a:ln w="9525">
              <a:noFill/>
              <a:miter lim="800000"/>
              <a:headEnd/>
              <a:tailEnd/>
            </a:ln>
          </p:spPr>
          <p:txBody>
            <a:bodyPr wrap="none">
              <a:spAutoFit/>
            </a:bodyPr>
            <a:lstStyle/>
            <a:p>
              <a:pPr>
                <a:lnSpc>
                  <a:spcPct val="80000"/>
                </a:lnSpc>
                <a:spcBef>
                  <a:spcPct val="20000"/>
                </a:spcBef>
                <a:buClr>
                  <a:schemeClr val="tx1"/>
                </a:buClr>
                <a:buSzPct val="75000"/>
                <a:buFont typeface="Wingdings" pitchFamily="2" charset="2"/>
                <a:buNone/>
              </a:pPr>
              <a:r>
                <a:rPr lang="en-US" sz="1400">
                  <a:latin typeface="Impact" pitchFamily="34" charset="0"/>
                </a:rPr>
                <a:t> </a:t>
              </a:r>
              <a:r>
                <a:rPr lang="en-US" sz="1400">
                  <a:solidFill>
                    <a:srgbClr val="000000"/>
                  </a:solidFill>
                  <a:latin typeface="Impact" pitchFamily="34" charset="0"/>
                </a:rPr>
                <a:t>Sherwood Engineering</a:t>
              </a:r>
            </a:p>
          </p:txBody>
        </p:sp>
      </p:gr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762000" y="762000"/>
            <a:ext cx="7924800" cy="533400"/>
          </a:xfrm>
        </p:spPr>
        <p:txBody>
          <a:bodyPr/>
          <a:lstStyle/>
          <a:p>
            <a:pPr eaLnBrk="1" hangingPunct="1"/>
            <a:r>
              <a:rPr lang="en-US" sz="3200" smtClean="0"/>
              <a:t>Details – Yaesu FTdx-3000	</a:t>
            </a:r>
          </a:p>
        </p:txBody>
      </p:sp>
      <p:sp>
        <p:nvSpPr>
          <p:cNvPr id="11267" name="Rectangle 3"/>
          <p:cNvSpPr>
            <a:spLocks noGrp="1" noChangeArrowheads="1"/>
          </p:cNvSpPr>
          <p:nvPr>
            <p:ph type="body" idx="1"/>
          </p:nvPr>
        </p:nvSpPr>
        <p:spPr>
          <a:xfrm>
            <a:off x="838200" y="1676400"/>
            <a:ext cx="7693025" cy="4333875"/>
          </a:xfrm>
        </p:spPr>
        <p:txBody>
          <a:bodyPr/>
          <a:lstStyle/>
          <a:p>
            <a:pPr eaLnBrk="1" hangingPunct="1"/>
            <a:r>
              <a:rPr lang="en-US" smtClean="0"/>
              <a:t>Ergonomics a significant disappointment</a:t>
            </a:r>
          </a:p>
          <a:p>
            <a:pPr eaLnBrk="1" hangingPunct="1"/>
            <a:r>
              <a:rPr lang="en-US" smtClean="0"/>
              <a:t>Band scope is close to useless</a:t>
            </a:r>
          </a:p>
          <a:p>
            <a:pPr eaLnBrk="1" hangingPunct="1"/>
            <a:r>
              <a:rPr lang="en-US" smtClean="0"/>
              <a:t>Adjusting power to drive linear can take 4 or more operations of the menu / buttons / knobs on SSB!</a:t>
            </a:r>
          </a:p>
          <a:p>
            <a:pPr eaLnBrk="1" hangingPunct="1"/>
            <a:r>
              <a:rPr lang="en-US" smtClean="0"/>
              <a:t>Has typical poor AGC impulse noise problem</a:t>
            </a:r>
          </a:p>
          <a:p>
            <a:pPr eaLnBrk="1" hangingPunct="1"/>
            <a:r>
              <a:rPr lang="en-US" smtClean="0"/>
              <a:t>Processing is mostly in ALC, same as with the FTdx-5000 and FT-950.</a:t>
            </a:r>
          </a:p>
          <a:p>
            <a:pPr eaLnBrk="1" hangingPunct="1"/>
            <a:r>
              <a:rPr lang="en-US" smtClean="0"/>
              <a:t>(No point in Class A with Yaesu ALC system)</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762000" y="762000"/>
            <a:ext cx="8077200" cy="533400"/>
          </a:xfrm>
        </p:spPr>
        <p:txBody>
          <a:bodyPr/>
          <a:lstStyle/>
          <a:p>
            <a:pPr eaLnBrk="1" hangingPunct="1"/>
            <a:r>
              <a:rPr lang="en-US" sz="3200" smtClean="0"/>
              <a:t>Details – Elecraft KX3</a:t>
            </a:r>
          </a:p>
        </p:txBody>
      </p:sp>
      <p:sp>
        <p:nvSpPr>
          <p:cNvPr id="12291" name="Rectangle 3"/>
          <p:cNvSpPr>
            <a:spLocks noGrp="1" noChangeArrowheads="1"/>
          </p:cNvSpPr>
          <p:nvPr>
            <p:ph type="body" idx="1"/>
          </p:nvPr>
        </p:nvSpPr>
        <p:spPr>
          <a:xfrm>
            <a:off x="838200" y="1600200"/>
            <a:ext cx="7693025" cy="5257800"/>
          </a:xfrm>
        </p:spPr>
        <p:txBody>
          <a:bodyPr/>
          <a:lstStyle/>
          <a:p>
            <a:pPr eaLnBrk="1" hangingPunct="1"/>
            <a:r>
              <a:rPr lang="en-US" smtClean="0"/>
              <a:t>Amazing tiny radio that performs well</a:t>
            </a:r>
          </a:p>
          <a:p>
            <a:pPr eaLnBrk="1" hangingPunct="1"/>
            <a:r>
              <a:rPr lang="en-US" smtClean="0"/>
              <a:t>Performed well in Stew Perry CW contest</a:t>
            </a:r>
          </a:p>
          <a:p>
            <a:pPr eaLnBrk="1" hangingPunct="1"/>
            <a:r>
              <a:rPr lang="en-US" smtClean="0"/>
              <a:t>QSK a big disappointment with lots of clicks on receive audio</a:t>
            </a:r>
          </a:p>
          <a:p>
            <a:pPr eaLnBrk="1" hangingPunct="1"/>
            <a:r>
              <a:rPr lang="en-US" smtClean="0"/>
              <a:t>Audio level inadequate for 30 ohm phones</a:t>
            </a:r>
          </a:p>
          <a:p>
            <a:pPr eaLnBrk="1" hangingPunct="1"/>
            <a:r>
              <a:rPr lang="en-US" smtClean="0"/>
              <a:t>Had to use powered computer speakers to drive my Sony headphones</a:t>
            </a:r>
          </a:p>
          <a:p>
            <a:pPr eaLnBrk="1" hangingPunct="1"/>
            <a:r>
              <a:rPr lang="en-US" smtClean="0"/>
              <a:t>DSP provides good bandwidth control </a:t>
            </a:r>
          </a:p>
          <a:p>
            <a:pPr eaLnBrk="1" hangingPunct="1"/>
            <a:r>
              <a:rPr lang="en-US" smtClean="0"/>
              <a:t>Needs KXPA100 to drive any linear 1.5 kW</a:t>
            </a:r>
          </a:p>
          <a:p>
            <a:pPr eaLnBrk="1" hangingPunct="1"/>
            <a:r>
              <a:rPr lang="en-US" smtClean="0"/>
              <a:t>Ergonomics OK for such a small rig	</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a:xfrm>
            <a:off x="762000" y="762000"/>
            <a:ext cx="7924800" cy="533400"/>
          </a:xfrm>
        </p:spPr>
        <p:txBody>
          <a:bodyPr/>
          <a:lstStyle/>
          <a:p>
            <a:pPr eaLnBrk="1" hangingPunct="1"/>
            <a:r>
              <a:rPr lang="en-US" sz="3200" smtClean="0"/>
              <a:t>A few more comments on KX3</a:t>
            </a:r>
          </a:p>
        </p:txBody>
      </p:sp>
      <p:sp>
        <p:nvSpPr>
          <p:cNvPr id="13315" name="Rectangle 3"/>
          <p:cNvSpPr>
            <a:spLocks noGrp="1" noChangeArrowheads="1"/>
          </p:cNvSpPr>
          <p:nvPr>
            <p:ph type="body" sz="half" idx="1"/>
          </p:nvPr>
        </p:nvSpPr>
        <p:spPr>
          <a:xfrm>
            <a:off x="762000" y="1600200"/>
            <a:ext cx="8229600" cy="4876800"/>
          </a:xfrm>
        </p:spPr>
        <p:txBody>
          <a:bodyPr/>
          <a:lstStyle/>
          <a:p>
            <a:pPr marL="0" indent="0" eaLnBrk="1" hangingPunct="1">
              <a:lnSpc>
                <a:spcPct val="90000"/>
              </a:lnSpc>
              <a:spcBef>
                <a:spcPct val="100000"/>
              </a:spcBef>
              <a:buFont typeface="Wingdings" pitchFamily="2" charset="2"/>
              <a:buNone/>
            </a:pPr>
            <a:r>
              <a:rPr lang="en-US" sz="2400" smtClean="0"/>
              <a:t>Limitations for CW are the opposite sideband rejection.</a:t>
            </a:r>
          </a:p>
          <a:p>
            <a:pPr marL="0" indent="0" eaLnBrk="1" hangingPunct="1">
              <a:lnSpc>
                <a:spcPct val="90000"/>
              </a:lnSpc>
              <a:spcBef>
                <a:spcPct val="100000"/>
              </a:spcBef>
              <a:buFont typeface="Wingdings" pitchFamily="2" charset="2"/>
              <a:buNone/>
            </a:pPr>
            <a:r>
              <a:rPr lang="en-US" sz="2400" smtClean="0"/>
              <a:t>While the 2-kHz dynamic range is excellent, this doesn’t tell the whole story.  A signal on the opposite sideband is down only 60 to 70 dB. This is a limitation of direct conversion.</a:t>
            </a:r>
          </a:p>
          <a:p>
            <a:pPr marL="0" indent="0" eaLnBrk="1" hangingPunct="1">
              <a:lnSpc>
                <a:spcPct val="90000"/>
              </a:lnSpc>
              <a:spcBef>
                <a:spcPct val="100000"/>
              </a:spcBef>
              <a:buFont typeface="Wingdings" pitchFamily="2" charset="2"/>
              <a:buNone/>
            </a:pPr>
            <a:r>
              <a:rPr lang="en-US" sz="2400" smtClean="0">
                <a:solidFill>
                  <a:srgbClr val="FF0000"/>
                </a:solidFill>
              </a:rPr>
              <a:t>It is possible to have excellent phase noise in a $1000 radio.</a:t>
            </a:r>
          </a:p>
          <a:p>
            <a:pPr marL="0" indent="0" eaLnBrk="1" hangingPunct="1">
              <a:lnSpc>
                <a:spcPct val="90000"/>
              </a:lnSpc>
              <a:spcBef>
                <a:spcPct val="100000"/>
              </a:spcBef>
              <a:buFont typeface="Wingdings" pitchFamily="2" charset="2"/>
              <a:buNone/>
            </a:pPr>
            <a:r>
              <a:rPr lang="en-US" sz="2400" smtClean="0"/>
              <a:t>Frequency wanders around 5 to 10 Hz due to the LO design. Would be an issue in some weak signal transmission systems such as WSJT.</a:t>
            </a:r>
          </a:p>
          <a:p>
            <a:pPr marL="0" indent="0" eaLnBrk="1" hangingPunct="1">
              <a:lnSpc>
                <a:spcPct val="90000"/>
              </a:lnSpc>
              <a:spcBef>
                <a:spcPct val="100000"/>
              </a:spcBef>
              <a:buFont typeface="Wingdings" pitchFamily="2" charset="2"/>
              <a:buNone/>
            </a:pPr>
            <a:r>
              <a:rPr lang="en-US" sz="2400" smtClean="0"/>
              <a:t>AGC handles impulse noise well, just like K3</a:t>
            </a:r>
          </a:p>
          <a:p>
            <a:pPr marL="0" indent="0" eaLnBrk="1" hangingPunct="1">
              <a:lnSpc>
                <a:spcPct val="90000"/>
              </a:lnSpc>
              <a:spcBef>
                <a:spcPct val="100000"/>
              </a:spcBef>
              <a:buFont typeface="Wingdings" pitchFamily="2" charset="2"/>
              <a:buNone/>
            </a:pPr>
            <a:endParaRPr lang="en-US" sz="2400" smtClean="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924800" cy="533400"/>
          </a:xfrm>
        </p:spPr>
        <p:txBody>
          <a:bodyPr/>
          <a:lstStyle/>
          <a:p>
            <a:r>
              <a:rPr lang="en-US" sz="2800" dirty="0" smtClean="0"/>
              <a:t>Wide-spaced vs. Narrow-spaced DR3</a:t>
            </a:r>
            <a:endParaRPr lang="en-US" sz="2800" dirty="0"/>
          </a:p>
        </p:txBody>
      </p:sp>
      <p:sp>
        <p:nvSpPr>
          <p:cNvPr id="3" name="Text Placeholder 2"/>
          <p:cNvSpPr>
            <a:spLocks noGrp="1"/>
          </p:cNvSpPr>
          <p:nvPr>
            <p:ph type="body" sz="half" idx="1"/>
          </p:nvPr>
        </p:nvSpPr>
        <p:spPr>
          <a:xfrm>
            <a:off x="762000" y="1600200"/>
            <a:ext cx="8001000" cy="5257799"/>
          </a:xfrm>
        </p:spPr>
        <p:txBody>
          <a:bodyPr/>
          <a:lstStyle/>
          <a:p>
            <a:r>
              <a:rPr lang="en-US" dirty="0" smtClean="0"/>
              <a:t>In 1976 I found that wide roofing filters were a problem.  Caused overload in CW pile-up.</a:t>
            </a:r>
          </a:p>
          <a:p>
            <a:r>
              <a:rPr lang="en-US" dirty="0" smtClean="0"/>
              <a:t>20-kHz testing not adequate for DR3</a:t>
            </a:r>
          </a:p>
          <a:p>
            <a:r>
              <a:rPr lang="en-US" smtClean="0"/>
              <a:t>2-kHz </a:t>
            </a:r>
            <a:r>
              <a:rPr lang="en-US" dirty="0" smtClean="0"/>
              <a:t>DR3 test gave drastically lower values</a:t>
            </a:r>
          </a:p>
          <a:p>
            <a:r>
              <a:rPr lang="en-US" dirty="0" smtClean="0"/>
              <a:t>Better approximated on-air results</a:t>
            </a:r>
          </a:p>
          <a:p>
            <a:r>
              <a:rPr lang="en-US" dirty="0" smtClean="0"/>
              <a:t>From 1975-2001 QST only published 20 kHz</a:t>
            </a:r>
          </a:p>
          <a:p>
            <a:r>
              <a:rPr lang="en-US" dirty="0" smtClean="0"/>
              <a:t>2002 QST added 5 kHz DR3 data</a:t>
            </a:r>
          </a:p>
          <a:p>
            <a:r>
              <a:rPr lang="en-US" dirty="0" smtClean="0"/>
              <a:t>2006 QST added 2 kHz DR3 data</a:t>
            </a:r>
          </a:p>
          <a:p>
            <a:r>
              <a:rPr lang="en-US" dirty="0" smtClean="0"/>
              <a:t>Usually 20 to 30 dB lower than 20 kHz value</a:t>
            </a:r>
          </a:p>
          <a:p>
            <a:endParaRPr lang="en-US" dirty="0" smtClean="0"/>
          </a:p>
          <a:p>
            <a:endParaRPr lang="en-US" dirty="0"/>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924800" cy="533400"/>
          </a:xfrm>
        </p:spPr>
        <p:txBody>
          <a:bodyPr/>
          <a:lstStyle/>
          <a:p>
            <a:r>
              <a:rPr lang="en-US" dirty="0" smtClean="0"/>
              <a:t>What value is adequate?</a:t>
            </a:r>
            <a:endParaRPr lang="en-US" dirty="0"/>
          </a:p>
        </p:txBody>
      </p:sp>
      <p:sp>
        <p:nvSpPr>
          <p:cNvPr id="3" name="Text Placeholder 2"/>
          <p:cNvSpPr>
            <a:spLocks noGrp="1"/>
          </p:cNvSpPr>
          <p:nvPr>
            <p:ph type="body" sz="half" idx="1"/>
          </p:nvPr>
        </p:nvSpPr>
        <p:spPr>
          <a:xfrm>
            <a:off x="1066800" y="1524000"/>
            <a:ext cx="7656513" cy="4648200"/>
          </a:xfrm>
        </p:spPr>
        <p:txBody>
          <a:bodyPr/>
          <a:lstStyle/>
          <a:p>
            <a:pPr>
              <a:buNone/>
            </a:pPr>
            <a:r>
              <a:rPr lang="en-US" dirty="0" smtClean="0"/>
              <a:t>Close-in DR3 of 75 dB OK on SSB.  </a:t>
            </a:r>
          </a:p>
          <a:p>
            <a:pPr>
              <a:buNone/>
            </a:pPr>
            <a:endParaRPr lang="en-US" dirty="0" smtClean="0"/>
          </a:p>
          <a:p>
            <a:pPr>
              <a:buNone/>
            </a:pPr>
            <a:r>
              <a:rPr lang="en-US" dirty="0" smtClean="0">
                <a:solidFill>
                  <a:srgbClr val="FF0000"/>
                </a:solidFill>
              </a:rPr>
              <a:t>Why?</a:t>
            </a:r>
          </a:p>
          <a:p>
            <a:pPr>
              <a:buNone/>
            </a:pPr>
            <a:endParaRPr lang="en-US" dirty="0" smtClean="0"/>
          </a:p>
          <a:p>
            <a:pPr>
              <a:buNone/>
            </a:pPr>
            <a:r>
              <a:rPr lang="en-US" dirty="0" smtClean="0"/>
              <a:t>Transmitted splatter 3 kHz away usually worse than the dynamic range of the receiver.</a:t>
            </a:r>
          </a:p>
          <a:p>
            <a:pPr>
              <a:buNone/>
            </a:pPr>
            <a:endParaRPr lang="en-US" dirty="0" smtClean="0"/>
          </a:p>
          <a:p>
            <a:pPr>
              <a:buNone/>
            </a:pPr>
            <a:r>
              <a:rPr lang="en-US" dirty="0" smtClean="0"/>
              <a:t>On CW, due to much narrower transmit bandwidth signal, 85 dB or better is a desirable number.</a:t>
            </a:r>
          </a:p>
          <a:p>
            <a:pPr>
              <a:buNone/>
            </a:pPr>
            <a:endParaRPr lang="en-US" dirty="0" smtClean="0"/>
          </a:p>
          <a:p>
            <a:pPr>
              <a:buNone/>
            </a:pPr>
            <a:endParaRPr lang="en-US" dirty="0" smtClean="0"/>
          </a:p>
          <a:p>
            <a:pPr>
              <a:buNone/>
            </a:pPr>
            <a:endParaRPr lang="en-US"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a:xfrm>
            <a:off x="762000" y="762000"/>
            <a:ext cx="7924800" cy="533400"/>
          </a:xfrm>
        </p:spPr>
        <p:txBody>
          <a:bodyPr/>
          <a:lstStyle/>
          <a:p>
            <a:r>
              <a:rPr lang="en-US" sz="3200" smtClean="0"/>
              <a:t>ARRL / Sherwood Testing Compromise</a:t>
            </a:r>
          </a:p>
        </p:txBody>
      </p:sp>
      <p:sp>
        <p:nvSpPr>
          <p:cNvPr id="14339" name="Text Box 5"/>
          <p:cNvSpPr txBox="1">
            <a:spLocks noChangeArrowheads="1"/>
          </p:cNvSpPr>
          <p:nvPr/>
        </p:nvSpPr>
        <p:spPr bwMode="auto">
          <a:xfrm>
            <a:off x="1066800" y="1564243"/>
            <a:ext cx="8077200" cy="5293757"/>
          </a:xfrm>
          <a:prstGeom prst="rect">
            <a:avLst/>
          </a:prstGeom>
          <a:solidFill>
            <a:schemeClr val="bg1"/>
          </a:solidFill>
          <a:ln w="9525">
            <a:noFill/>
            <a:miter lim="800000"/>
            <a:headEnd/>
            <a:tailEnd/>
          </a:ln>
        </p:spPr>
        <p:txBody>
          <a:bodyPr wrap="square">
            <a:spAutoFit/>
          </a:bodyPr>
          <a:lstStyle/>
          <a:p>
            <a:r>
              <a:rPr lang="en-US" sz="2000" dirty="0"/>
              <a:t>From 1976 through 2006 the ARRL and I tested radios in a 500 Hz bandwidth. Worst case data was published whether a radio was </a:t>
            </a:r>
            <a:r>
              <a:rPr lang="en-US" sz="2000" dirty="0" err="1"/>
              <a:t>Intermod</a:t>
            </a:r>
            <a:r>
              <a:rPr lang="en-US" sz="2000" dirty="0"/>
              <a:t> Dynamic Range Limited </a:t>
            </a:r>
            <a:r>
              <a:rPr lang="en-US" sz="2000" dirty="0" smtClean="0"/>
              <a:t> (DR3) or </a:t>
            </a:r>
            <a:r>
              <a:rPr lang="en-US" sz="2000" dirty="0"/>
              <a:t>Phase Noise </a:t>
            </a:r>
            <a:r>
              <a:rPr lang="en-US" sz="2000" dirty="0" smtClean="0"/>
              <a:t>limited.  (Now called reciprocal mixing dynamic range limited  - RMDR </a:t>
            </a:r>
            <a:r>
              <a:rPr lang="en-US" sz="2000" dirty="0" smtClean="0">
                <a:solidFill>
                  <a:srgbClr val="FF0000"/>
                </a:solidFill>
              </a:rPr>
              <a:t>*</a:t>
            </a:r>
            <a:r>
              <a:rPr lang="en-US" sz="2000" dirty="0" smtClean="0"/>
              <a:t>)  </a:t>
            </a:r>
            <a:endParaRPr lang="en-US" sz="2000" dirty="0"/>
          </a:p>
          <a:p>
            <a:endParaRPr lang="en-US" sz="2000" dirty="0"/>
          </a:p>
          <a:p>
            <a:r>
              <a:rPr lang="en-US" sz="2000" dirty="0"/>
              <a:t>Between 2007 – 2011 the League virtually took the effect of synthesizer phase noise out of the picture by making dynamic range measurements with </a:t>
            </a:r>
            <a:r>
              <a:rPr lang="en-US" sz="2000" dirty="0" smtClean="0"/>
              <a:t>an FFT analyzer </a:t>
            </a:r>
            <a:r>
              <a:rPr lang="en-US" sz="2000" dirty="0"/>
              <a:t>and a </a:t>
            </a:r>
            <a:r>
              <a:rPr lang="en-US" sz="2000" dirty="0" smtClean="0"/>
              <a:t>1 </a:t>
            </a:r>
            <a:r>
              <a:rPr lang="en-US" sz="2000" dirty="0"/>
              <a:t>Hz filter bandwidth.   </a:t>
            </a:r>
          </a:p>
          <a:p>
            <a:endParaRPr lang="en-US" sz="2000" dirty="0"/>
          </a:p>
          <a:p>
            <a:r>
              <a:rPr lang="en-US" sz="2000" dirty="0"/>
              <a:t>While this measurement is technically accurate, the data usually had little correlation to how the radio performed on the air.  It also eliminated the incentive for the OEMs to improve their synthesizers.  </a:t>
            </a:r>
          </a:p>
          <a:p>
            <a:endParaRPr lang="en-US" sz="2000" dirty="0"/>
          </a:p>
          <a:p>
            <a:r>
              <a:rPr lang="en-US" sz="2000" dirty="0"/>
              <a:t>In the Fall of 2011, with the help of Adam Farson, VA7OJ, the League agreed to emphasize Reciprocal Mixing Dynamic Range (</a:t>
            </a:r>
            <a:r>
              <a:rPr lang="en-US" sz="2000" dirty="0" smtClean="0"/>
              <a:t>RMDR </a:t>
            </a:r>
            <a:r>
              <a:rPr lang="en-US" sz="2000" dirty="0" smtClean="0">
                <a:solidFill>
                  <a:srgbClr val="FF0000"/>
                </a:solidFill>
              </a:rPr>
              <a:t>*</a:t>
            </a:r>
            <a:r>
              <a:rPr lang="en-US" sz="2000" dirty="0" smtClean="0"/>
              <a:t>).</a:t>
            </a:r>
          </a:p>
          <a:p>
            <a:endParaRPr lang="en-US" sz="2000" dirty="0" smtClean="0"/>
          </a:p>
          <a:p>
            <a:r>
              <a:rPr lang="en-US" dirty="0" smtClean="0">
                <a:solidFill>
                  <a:srgbClr val="FF0000"/>
                </a:solidFill>
              </a:rPr>
              <a:t>* (As defined by the ARRL, April QST 2012)    </a:t>
            </a:r>
            <a:r>
              <a:rPr lang="en-US" dirty="0" smtClean="0"/>
              <a:t>  </a:t>
            </a:r>
            <a:endParaRPr lang="en-US"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a:xfrm>
            <a:off x="838200" y="762000"/>
            <a:ext cx="7924800" cy="533400"/>
          </a:xfrm>
        </p:spPr>
        <p:txBody>
          <a:bodyPr/>
          <a:lstStyle/>
          <a:p>
            <a:r>
              <a:rPr lang="en-US" sz="3200" smtClean="0"/>
              <a:t>New Graphic for RMDR, IC-9100 Review</a:t>
            </a:r>
          </a:p>
        </p:txBody>
      </p:sp>
      <p:pic>
        <p:nvPicPr>
          <p:cNvPr id="15363" name="Picture 4"/>
          <p:cNvPicPr>
            <a:picLocks noChangeAspect="1" noChangeArrowheads="1"/>
          </p:cNvPicPr>
          <p:nvPr/>
        </p:nvPicPr>
        <p:blipFill>
          <a:blip r:embed="rId2" cstate="print"/>
          <a:srcRect/>
          <a:stretch>
            <a:fillRect/>
          </a:stretch>
        </p:blipFill>
        <p:spPr bwMode="auto">
          <a:xfrm>
            <a:off x="1143000" y="1676400"/>
            <a:ext cx="5089525" cy="4999038"/>
          </a:xfrm>
          <a:prstGeom prst="rect">
            <a:avLst/>
          </a:prstGeom>
          <a:noFill/>
          <a:ln w="9525">
            <a:noFill/>
            <a:miter lim="800000"/>
            <a:headEnd/>
            <a:tailEnd/>
          </a:ln>
        </p:spPr>
      </p:pic>
      <p:sp>
        <p:nvSpPr>
          <p:cNvPr id="15364" name="Text Box 5"/>
          <p:cNvSpPr txBox="1">
            <a:spLocks noChangeArrowheads="1"/>
          </p:cNvSpPr>
          <p:nvPr/>
        </p:nvSpPr>
        <p:spPr bwMode="auto">
          <a:xfrm>
            <a:off x="6705600" y="1752600"/>
            <a:ext cx="1905000" cy="1004888"/>
          </a:xfrm>
          <a:prstGeom prst="rect">
            <a:avLst/>
          </a:prstGeom>
          <a:noFill/>
          <a:ln w="9525">
            <a:noFill/>
            <a:miter lim="800000"/>
            <a:headEnd/>
            <a:tailEnd/>
          </a:ln>
        </p:spPr>
        <p:txBody>
          <a:bodyPr>
            <a:spAutoFit/>
          </a:bodyPr>
          <a:lstStyle/>
          <a:p>
            <a:pPr>
              <a:spcBef>
                <a:spcPct val="50000"/>
              </a:spcBef>
            </a:pPr>
            <a:r>
              <a:rPr lang="en-US" sz="2400"/>
              <a:t>QST April </a:t>
            </a:r>
          </a:p>
          <a:p>
            <a:pPr>
              <a:spcBef>
                <a:spcPct val="50000"/>
              </a:spcBef>
            </a:pPr>
            <a:r>
              <a:rPr lang="en-US" sz="2400"/>
              <a:t>2012 P. 54 </a:t>
            </a:r>
          </a:p>
        </p:txBody>
      </p:sp>
      <p:sp>
        <p:nvSpPr>
          <p:cNvPr id="15365" name="Text Box 6"/>
          <p:cNvSpPr txBox="1">
            <a:spLocks noChangeArrowheads="1"/>
          </p:cNvSpPr>
          <p:nvPr/>
        </p:nvSpPr>
        <p:spPr bwMode="auto">
          <a:xfrm>
            <a:off x="6629400" y="3048000"/>
            <a:ext cx="1828800" cy="3378200"/>
          </a:xfrm>
          <a:prstGeom prst="rect">
            <a:avLst/>
          </a:prstGeom>
          <a:noFill/>
          <a:ln w="9525">
            <a:noFill/>
            <a:miter lim="800000"/>
            <a:headEnd/>
            <a:tailEnd/>
          </a:ln>
        </p:spPr>
        <p:txBody>
          <a:bodyPr>
            <a:spAutoFit/>
          </a:bodyPr>
          <a:lstStyle/>
          <a:p>
            <a:pPr>
              <a:spcBef>
                <a:spcPct val="50000"/>
              </a:spcBef>
            </a:pPr>
            <a:r>
              <a:rPr lang="en-US" sz="2400"/>
              <a:t>From a practical stand point, the </a:t>
            </a:r>
            <a:r>
              <a:rPr lang="en-US" sz="2400">
                <a:solidFill>
                  <a:srgbClr val="FF0000"/>
                </a:solidFill>
              </a:rPr>
              <a:t>77 dB</a:t>
            </a:r>
            <a:r>
              <a:rPr lang="en-US" sz="2400"/>
              <a:t> value is the limit on the air, not the </a:t>
            </a:r>
            <a:r>
              <a:rPr lang="en-US" sz="2400">
                <a:solidFill>
                  <a:srgbClr val="FF0000"/>
                </a:solidFill>
              </a:rPr>
              <a:t>87 dB</a:t>
            </a:r>
            <a:r>
              <a:rPr lang="en-US" sz="2400"/>
              <a:t> value.</a:t>
            </a:r>
            <a:r>
              <a:rPr lang="en-US" sz="2000"/>
              <a:t>  </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838200" y="762000"/>
            <a:ext cx="7924800" cy="533400"/>
          </a:xfrm>
        </p:spPr>
        <p:txBody>
          <a:bodyPr/>
          <a:lstStyle/>
          <a:p>
            <a:r>
              <a:rPr lang="en-US" sz="3200" smtClean="0"/>
              <a:t>IC-9100 RMDR Table Data QST 4/2012</a:t>
            </a:r>
          </a:p>
        </p:txBody>
      </p:sp>
      <p:sp>
        <p:nvSpPr>
          <p:cNvPr id="16387" name="Text Box 6"/>
          <p:cNvSpPr txBox="1">
            <a:spLocks noChangeArrowheads="1"/>
          </p:cNvSpPr>
          <p:nvPr/>
        </p:nvSpPr>
        <p:spPr bwMode="auto">
          <a:xfrm>
            <a:off x="1219200" y="3657600"/>
            <a:ext cx="6569075" cy="1800225"/>
          </a:xfrm>
          <a:prstGeom prst="rect">
            <a:avLst/>
          </a:prstGeom>
          <a:noFill/>
          <a:ln w="9525">
            <a:noFill/>
            <a:miter lim="800000"/>
            <a:headEnd/>
            <a:tailEnd/>
          </a:ln>
        </p:spPr>
        <p:txBody>
          <a:bodyPr>
            <a:spAutoFit/>
          </a:bodyPr>
          <a:lstStyle/>
          <a:p>
            <a:r>
              <a:rPr lang="en-US" sz="2800"/>
              <a:t>In a CW pile-up, the reciprocal mixing limitation is more of an issue </a:t>
            </a:r>
            <a:r>
              <a:rPr lang="en-US" sz="2800">
                <a:solidFill>
                  <a:srgbClr val="FF0000"/>
                </a:solidFill>
              </a:rPr>
              <a:t>(77 dB)</a:t>
            </a:r>
            <a:r>
              <a:rPr lang="en-US" sz="2800"/>
              <a:t> than if the QRM was up or down the band 20 kHz </a:t>
            </a:r>
            <a:r>
              <a:rPr lang="en-US" sz="2800">
                <a:solidFill>
                  <a:srgbClr val="FF0000"/>
                </a:solidFill>
              </a:rPr>
              <a:t>(101 dB)</a:t>
            </a:r>
            <a:r>
              <a:rPr lang="en-US" sz="2800"/>
              <a:t>  </a:t>
            </a:r>
          </a:p>
        </p:txBody>
      </p:sp>
      <p:pic>
        <p:nvPicPr>
          <p:cNvPr id="16388" name="Picture 7"/>
          <p:cNvPicPr>
            <a:picLocks noChangeAspect="1" noChangeArrowheads="1"/>
          </p:cNvPicPr>
          <p:nvPr/>
        </p:nvPicPr>
        <p:blipFill>
          <a:blip r:embed="rId2" cstate="print"/>
          <a:srcRect/>
          <a:stretch>
            <a:fillRect/>
          </a:stretch>
        </p:blipFill>
        <p:spPr bwMode="auto">
          <a:xfrm>
            <a:off x="1295400" y="2057400"/>
            <a:ext cx="6348413" cy="90963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762000" y="685800"/>
            <a:ext cx="7924800" cy="609600"/>
          </a:xfrm>
        </p:spPr>
        <p:txBody>
          <a:bodyPr/>
          <a:lstStyle/>
          <a:p>
            <a:r>
              <a:rPr lang="en-US" sz="3200" smtClean="0"/>
              <a:t>Bob clearly explains importance RMDR</a:t>
            </a:r>
          </a:p>
        </p:txBody>
      </p:sp>
      <p:sp>
        <p:nvSpPr>
          <p:cNvPr id="4" name="TextBox 3"/>
          <p:cNvSpPr txBox="1"/>
          <p:nvPr/>
        </p:nvSpPr>
        <p:spPr>
          <a:xfrm>
            <a:off x="914400" y="1600200"/>
            <a:ext cx="8001000" cy="4524315"/>
          </a:xfrm>
          <a:prstGeom prst="rect">
            <a:avLst/>
          </a:prstGeom>
          <a:noFill/>
        </p:spPr>
        <p:txBody>
          <a:bodyPr wrap="square" rtlCol="0">
            <a:spAutoFit/>
          </a:bodyPr>
          <a:lstStyle/>
          <a:p>
            <a:r>
              <a:rPr lang="en-US" sz="2400" dirty="0" smtClean="0"/>
              <a:t>Note how reciprocal mixing relates to the two-tone third order DR figures, especially at 5 and 2 kHz spacing.  A single, strong adjacent signal 5 or 2 kHz from the desired signal with resulting reciprocal mixing has a greater impact on your ability to hear a desired weak signal than do two strong signals 5 and 10 kHz away (5 kHz spacing) or 2 and 4 kHz away (2 kHz spacing) with a resulting </a:t>
            </a:r>
            <a:r>
              <a:rPr lang="en-US" sz="2400" dirty="0" err="1" smtClean="0"/>
              <a:t>intermodulation</a:t>
            </a:r>
            <a:r>
              <a:rPr lang="en-US" sz="2400" dirty="0" smtClean="0"/>
              <a:t> distortion (IMD) product that covers up the desired signal.  </a:t>
            </a:r>
            <a:r>
              <a:rPr lang="en-US" sz="2400" dirty="0" smtClean="0">
                <a:solidFill>
                  <a:srgbClr val="FF0000"/>
                </a:solidFill>
              </a:rPr>
              <a:t>In many cases, reciprocal mixing dynamic range is the primary limiting factor of a receiver’s performance. </a:t>
            </a:r>
          </a:p>
          <a:p>
            <a:r>
              <a:rPr lang="en-US" sz="2400" dirty="0" smtClean="0"/>
              <a:t>-Bob Allison, WB1GCM, ARRL Laboratory Engineer</a:t>
            </a:r>
            <a:endParaRPr lang="en-US" sz="2400" dirty="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762000" y="762000"/>
            <a:ext cx="7924800" cy="533400"/>
          </a:xfrm>
        </p:spPr>
        <p:txBody>
          <a:bodyPr/>
          <a:lstStyle/>
          <a:p>
            <a:r>
              <a:rPr lang="en-US" sz="3200" smtClean="0"/>
              <a:t>Elecraft KX3 December QST 2012 </a:t>
            </a:r>
          </a:p>
        </p:txBody>
      </p:sp>
      <p:sp>
        <p:nvSpPr>
          <p:cNvPr id="18435" name="Rectangle 3"/>
          <p:cNvSpPr>
            <a:spLocks noGrp="1" noChangeArrowheads="1"/>
          </p:cNvSpPr>
          <p:nvPr>
            <p:ph type="body" idx="1"/>
          </p:nvPr>
        </p:nvSpPr>
        <p:spPr>
          <a:xfrm>
            <a:off x="838200" y="1600200"/>
            <a:ext cx="7693025" cy="1752600"/>
          </a:xfrm>
        </p:spPr>
        <p:txBody>
          <a:bodyPr/>
          <a:lstStyle/>
          <a:p>
            <a:r>
              <a:rPr lang="en-US" dirty="0" smtClean="0"/>
              <a:t>For some reason, the next HF transceiver review </a:t>
            </a:r>
            <a:r>
              <a:rPr lang="en-US" dirty="0" smtClean="0">
                <a:solidFill>
                  <a:srgbClr val="FF0000"/>
                </a:solidFill>
              </a:rPr>
              <a:t>lost the RMDR graphic</a:t>
            </a:r>
            <a:r>
              <a:rPr lang="en-US" dirty="0" smtClean="0"/>
              <a:t>, but the reciprocal mixing data was published. </a:t>
            </a:r>
          </a:p>
        </p:txBody>
      </p:sp>
      <p:pic>
        <p:nvPicPr>
          <p:cNvPr id="18436" name="Picture 5"/>
          <p:cNvPicPr>
            <a:picLocks noChangeAspect="1" noChangeArrowheads="1"/>
          </p:cNvPicPr>
          <p:nvPr/>
        </p:nvPicPr>
        <p:blipFill>
          <a:blip r:embed="rId2" cstate="print"/>
          <a:srcRect/>
          <a:stretch>
            <a:fillRect/>
          </a:stretch>
        </p:blipFill>
        <p:spPr bwMode="auto">
          <a:xfrm>
            <a:off x="1066800" y="3810000"/>
            <a:ext cx="7543800" cy="1376363"/>
          </a:xfrm>
          <a:prstGeom prst="rect">
            <a:avLst/>
          </a:prstGeom>
          <a:noFill/>
          <a:ln w="9525">
            <a:noFill/>
            <a:miter lim="800000"/>
            <a:headEnd/>
            <a:tailEnd/>
          </a:ln>
        </p:spPr>
      </p:pic>
      <p:pic>
        <p:nvPicPr>
          <p:cNvPr id="18437" name="Picture 6"/>
          <p:cNvPicPr>
            <a:picLocks noChangeAspect="1" noChangeArrowheads="1"/>
          </p:cNvPicPr>
          <p:nvPr/>
        </p:nvPicPr>
        <p:blipFill>
          <a:blip r:embed="rId3" cstate="print"/>
          <a:srcRect/>
          <a:stretch>
            <a:fillRect/>
          </a:stretch>
        </p:blipFill>
        <p:spPr bwMode="auto">
          <a:xfrm>
            <a:off x="914400" y="3276600"/>
            <a:ext cx="8229600" cy="436563"/>
          </a:xfrm>
          <a:prstGeom prst="rect">
            <a:avLst/>
          </a:prstGeom>
          <a:noFill/>
          <a:ln w="9525">
            <a:noFill/>
            <a:miter lim="800000"/>
            <a:headEnd/>
            <a:tailEnd/>
          </a:ln>
        </p:spPr>
      </p:pic>
      <p:sp>
        <p:nvSpPr>
          <p:cNvPr id="18438" name="Text Box 7"/>
          <p:cNvSpPr txBox="1">
            <a:spLocks noChangeArrowheads="1"/>
          </p:cNvSpPr>
          <p:nvPr/>
        </p:nvSpPr>
        <p:spPr bwMode="auto">
          <a:xfrm>
            <a:off x="1066800" y="5410200"/>
            <a:ext cx="7620000" cy="1190625"/>
          </a:xfrm>
          <a:prstGeom prst="rect">
            <a:avLst/>
          </a:prstGeom>
          <a:noFill/>
          <a:ln w="9525">
            <a:noFill/>
            <a:miter lim="800000"/>
            <a:headEnd/>
            <a:tailEnd/>
          </a:ln>
        </p:spPr>
        <p:txBody>
          <a:bodyPr>
            <a:spAutoFit/>
          </a:bodyPr>
          <a:lstStyle/>
          <a:p>
            <a:r>
              <a:rPr lang="en-US"/>
              <a:t>Third order dynamic range at 5 kHz, QST = 103 dB </a:t>
            </a:r>
          </a:p>
          <a:p>
            <a:r>
              <a:rPr lang="en-US"/>
              <a:t>Note:  Phase noise is 16 dB better than the third order dynamic range.</a:t>
            </a:r>
          </a:p>
          <a:p>
            <a:r>
              <a:rPr lang="en-US">
                <a:solidFill>
                  <a:srgbClr val="FF0000"/>
                </a:solidFill>
              </a:rPr>
              <a:t>This is the best phase noise ever published in QST for an amateur transceiver !</a:t>
            </a:r>
            <a:r>
              <a:rPr lang="en-US"/>
              <a:t> </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762000" y="1828800"/>
            <a:ext cx="7086600" cy="5334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4099" name="Rectangle 3"/>
          <p:cNvSpPr>
            <a:spLocks noGrp="1" noChangeArrowheads="1"/>
          </p:cNvSpPr>
          <p:nvPr>
            <p:ph type="body" idx="1"/>
          </p:nvPr>
        </p:nvSpPr>
        <p:spPr>
          <a:xfrm>
            <a:off x="838200" y="914400"/>
            <a:ext cx="8305800" cy="5638800"/>
          </a:xfrm>
        </p:spPr>
        <p:txBody>
          <a:bodyPr/>
          <a:lstStyle/>
          <a:p>
            <a:pPr marL="228600" indent="-228600" eaLnBrk="1" hangingPunct="1">
              <a:spcBef>
                <a:spcPct val="75000"/>
              </a:spcBef>
              <a:buClr>
                <a:schemeClr val="tx2"/>
              </a:buClr>
              <a:buSzTx/>
              <a:buFontTx/>
              <a:buChar char="•"/>
              <a:tabLst>
                <a:tab pos="1719263" algn="l"/>
              </a:tabLst>
            </a:pPr>
            <a:r>
              <a:rPr lang="en-US" b="1" dirty="0" smtClean="0">
                <a:solidFill>
                  <a:srgbClr val="000000"/>
                </a:solidFill>
              </a:rPr>
              <a:t>What is important in a contest or DX pile-up environment is still the same in 2013.</a:t>
            </a:r>
          </a:p>
          <a:p>
            <a:pPr marL="228600" indent="-228600" eaLnBrk="1" hangingPunct="1">
              <a:spcBef>
                <a:spcPct val="75000"/>
              </a:spcBef>
              <a:buClr>
                <a:schemeClr val="tx2"/>
              </a:buClr>
              <a:buSzTx/>
              <a:buFontTx/>
              <a:buChar char="•"/>
              <a:tabLst>
                <a:tab pos="1719263" algn="l"/>
              </a:tabLst>
            </a:pPr>
            <a:r>
              <a:rPr lang="en-US" dirty="0" smtClean="0"/>
              <a:t>Good Dynamic Range to hear</a:t>
            </a:r>
            <a:r>
              <a:rPr lang="en-US" dirty="0" smtClean="0">
                <a:solidFill>
                  <a:srgbClr val="993300"/>
                </a:solidFill>
              </a:rPr>
              <a:t> </a:t>
            </a:r>
            <a:r>
              <a:rPr lang="en-US" dirty="0" smtClean="0">
                <a:solidFill>
                  <a:srgbClr val="FF6600"/>
                </a:solidFill>
              </a:rPr>
              <a:t>weak </a:t>
            </a:r>
            <a:r>
              <a:rPr lang="en-US" dirty="0" smtClean="0"/>
              <a:t>signals</a:t>
            </a:r>
            <a:r>
              <a:rPr lang="en-US" dirty="0" smtClean="0">
                <a:solidFill>
                  <a:srgbClr val="993300"/>
                </a:solidFill>
              </a:rPr>
              <a:t> </a:t>
            </a:r>
            <a:r>
              <a:rPr lang="en-US" dirty="0" smtClean="0"/>
              <a:t>in the presence of</a:t>
            </a:r>
            <a:r>
              <a:rPr lang="en-US" dirty="0" smtClean="0">
                <a:solidFill>
                  <a:srgbClr val="993300"/>
                </a:solidFill>
              </a:rPr>
              <a:t> </a:t>
            </a:r>
            <a:r>
              <a:rPr lang="en-US" dirty="0" smtClean="0">
                <a:solidFill>
                  <a:srgbClr val="FF6600"/>
                </a:solidFill>
              </a:rPr>
              <a:t>near-by strong</a:t>
            </a:r>
            <a:r>
              <a:rPr lang="en-US" dirty="0" smtClean="0">
                <a:solidFill>
                  <a:srgbClr val="993300"/>
                </a:solidFill>
              </a:rPr>
              <a:t> </a:t>
            </a:r>
            <a:r>
              <a:rPr lang="en-US" dirty="0" smtClean="0"/>
              <a:t>signals.</a:t>
            </a:r>
            <a:r>
              <a:rPr lang="en-US" dirty="0" smtClean="0">
                <a:solidFill>
                  <a:srgbClr val="993300"/>
                </a:solidFill>
              </a:rPr>
              <a:t>  </a:t>
            </a:r>
          </a:p>
          <a:p>
            <a:pPr marL="228600" indent="-228600" eaLnBrk="1" hangingPunct="1">
              <a:spcBef>
                <a:spcPct val="75000"/>
              </a:spcBef>
              <a:buClr>
                <a:schemeClr val="tx2"/>
              </a:buClr>
              <a:buSzTx/>
              <a:buFontTx/>
              <a:buChar char="•"/>
              <a:tabLst>
                <a:tab pos="1719263" algn="l"/>
              </a:tabLst>
            </a:pPr>
            <a:endParaRPr lang="en-US" dirty="0" smtClean="0">
              <a:solidFill>
                <a:srgbClr val="993300"/>
              </a:solidFill>
            </a:endParaRPr>
          </a:p>
          <a:p>
            <a:pPr marL="228600" indent="-228600">
              <a:spcBef>
                <a:spcPct val="0"/>
              </a:spcBef>
              <a:buClrTx/>
              <a:buSzTx/>
              <a:buFontTx/>
              <a:buChar char="•"/>
              <a:tabLst>
                <a:tab pos="1719263" algn="l"/>
              </a:tabLst>
            </a:pPr>
            <a:r>
              <a:rPr lang="en-US" dirty="0" smtClean="0">
                <a:solidFill>
                  <a:srgbClr val="FF0000"/>
                </a:solidFill>
              </a:rPr>
              <a:t>You need a better receiver for CW than for SSB.</a:t>
            </a:r>
          </a:p>
          <a:p>
            <a:pPr marL="228600" indent="-228600">
              <a:spcBef>
                <a:spcPct val="0"/>
              </a:spcBef>
              <a:buClrTx/>
              <a:buSzTx/>
              <a:buFontTx/>
              <a:buChar char="•"/>
              <a:tabLst>
                <a:tab pos="1719263" algn="l"/>
              </a:tabLst>
            </a:pPr>
            <a:endParaRPr lang="en-US" dirty="0" smtClean="0"/>
          </a:p>
          <a:p>
            <a:pPr marL="228600" indent="-228600">
              <a:spcBef>
                <a:spcPct val="0"/>
              </a:spcBef>
              <a:buClrTx/>
              <a:buSzTx/>
              <a:buFontTx/>
              <a:buChar char="•"/>
              <a:tabLst>
                <a:tab pos="1719263" algn="l"/>
              </a:tabLst>
            </a:pPr>
            <a:r>
              <a:rPr lang="en-US" dirty="0" smtClean="0"/>
              <a:t>There are some new top performers.</a:t>
            </a:r>
          </a:p>
          <a:p>
            <a:pPr marL="228600" indent="-228600">
              <a:spcBef>
                <a:spcPct val="0"/>
              </a:spcBef>
              <a:buClrTx/>
              <a:buSzTx/>
              <a:buFontTx/>
              <a:buChar char="•"/>
              <a:tabLst>
                <a:tab pos="1719263" algn="l"/>
              </a:tabLst>
            </a:pPr>
            <a:endParaRPr lang="en-US" dirty="0" smtClean="0"/>
          </a:p>
          <a:p>
            <a:pPr marL="228600" indent="-228600">
              <a:spcBef>
                <a:spcPct val="0"/>
              </a:spcBef>
              <a:buClrTx/>
              <a:buSzTx/>
              <a:buFontTx/>
              <a:buChar char="•"/>
              <a:tabLst>
                <a:tab pos="1719263" algn="l"/>
              </a:tabLst>
            </a:pPr>
            <a:r>
              <a:rPr lang="en-US" b="1" dirty="0" smtClean="0"/>
              <a:t>Design problems get into production.</a:t>
            </a:r>
            <a:endParaRPr lang="en-US" dirty="0" smtClean="0"/>
          </a:p>
        </p:txBody>
      </p:sp>
      <p:grpSp>
        <p:nvGrpSpPr>
          <p:cNvPr id="4100" name="Group 6"/>
          <p:cNvGrpSpPr>
            <a:grpSpLocks/>
          </p:cNvGrpSpPr>
          <p:nvPr/>
        </p:nvGrpSpPr>
        <p:grpSpPr bwMode="auto">
          <a:xfrm>
            <a:off x="0" y="0"/>
            <a:ext cx="3200400" cy="6858000"/>
            <a:chOff x="0" y="0"/>
            <a:chExt cx="2016" cy="4320"/>
          </a:xfrm>
        </p:grpSpPr>
        <p:sp>
          <p:nvSpPr>
            <p:cNvPr id="4101" name="Rectangle 7"/>
            <p:cNvSpPr>
              <a:spLocks noChangeArrowheads="1"/>
            </p:cNvSpPr>
            <p:nvPr/>
          </p:nvSpPr>
          <p:spPr bwMode="auto">
            <a:xfrm>
              <a:off x="0" y="0"/>
              <a:ext cx="480" cy="4320"/>
            </a:xfrm>
            <a:prstGeom prst="rect">
              <a:avLst/>
            </a:prstGeom>
            <a:solidFill>
              <a:schemeClr val="accent2"/>
            </a:solidFill>
            <a:ln w="9525">
              <a:noFill/>
              <a:miter lim="800000"/>
              <a:headEnd/>
              <a:tailEnd/>
            </a:ln>
          </p:spPr>
          <p:txBody>
            <a:bodyPr wrap="none" anchor="ctr"/>
            <a:lstStyle/>
            <a:p>
              <a:pPr eaLnBrk="0" hangingPunct="0"/>
              <a:endParaRPr lang="en-US"/>
            </a:p>
          </p:txBody>
        </p:sp>
        <p:sp>
          <p:nvSpPr>
            <p:cNvPr id="4102" name="Freeform 8"/>
            <p:cNvSpPr>
              <a:spLocks/>
            </p:cNvSpPr>
            <p:nvPr/>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8"/>
                <a:gd name="T40" fmla="*/ 0 h 735"/>
                <a:gd name="T41" fmla="*/ 1728 w 1728"/>
                <a:gd name="T42" fmla="*/ 735 h 7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p:spPr>
          <p:txBody>
            <a:bodyPr wrap="none"/>
            <a:lstStyle/>
            <a:p>
              <a:endParaRPr lang="en-US"/>
            </a:p>
          </p:txBody>
        </p:sp>
      </p:gr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762000" y="762000"/>
            <a:ext cx="7924800" cy="533400"/>
          </a:xfrm>
        </p:spPr>
        <p:txBody>
          <a:bodyPr/>
          <a:lstStyle/>
          <a:p>
            <a:r>
              <a:rPr lang="en-US" sz="3200" smtClean="0"/>
              <a:t>FTdx-3000 QST Review April 2013</a:t>
            </a:r>
          </a:p>
        </p:txBody>
      </p:sp>
      <p:sp>
        <p:nvSpPr>
          <p:cNvPr id="19459" name="Rectangle 3"/>
          <p:cNvSpPr>
            <a:spLocks noGrp="1" noChangeArrowheads="1"/>
          </p:cNvSpPr>
          <p:nvPr>
            <p:ph type="body" idx="1"/>
          </p:nvPr>
        </p:nvSpPr>
        <p:spPr>
          <a:xfrm>
            <a:off x="838200" y="1600200"/>
            <a:ext cx="7693025" cy="4572000"/>
          </a:xfrm>
        </p:spPr>
        <p:txBody>
          <a:bodyPr/>
          <a:lstStyle/>
          <a:p>
            <a:pPr>
              <a:lnSpc>
                <a:spcPct val="90000"/>
              </a:lnSpc>
            </a:pPr>
            <a:r>
              <a:rPr lang="en-US" sz="2400" dirty="0" smtClean="0"/>
              <a:t>Concerns:  </a:t>
            </a:r>
          </a:p>
          <a:p>
            <a:pPr>
              <a:lnSpc>
                <a:spcPct val="90000"/>
              </a:lnSpc>
            </a:pPr>
            <a:r>
              <a:rPr lang="en-US" sz="2400" dirty="0" smtClean="0"/>
              <a:t>The RMDR Graphic is missing </a:t>
            </a:r>
            <a:r>
              <a:rPr lang="en-US" sz="2400" dirty="0" smtClean="0">
                <a:solidFill>
                  <a:srgbClr val="FF0000"/>
                </a:solidFill>
              </a:rPr>
              <a:t>again</a:t>
            </a:r>
            <a:r>
              <a:rPr lang="en-US" sz="2400" dirty="0" smtClean="0"/>
              <a:t>.</a:t>
            </a:r>
          </a:p>
          <a:p>
            <a:pPr>
              <a:lnSpc>
                <a:spcPct val="90000"/>
              </a:lnSpc>
            </a:pPr>
            <a:r>
              <a:rPr lang="en-US" sz="2400" dirty="0" smtClean="0"/>
              <a:t>The table data is there, but not emphasized</a:t>
            </a:r>
          </a:p>
          <a:p>
            <a:pPr>
              <a:lnSpc>
                <a:spcPct val="90000"/>
              </a:lnSpc>
            </a:pPr>
            <a:r>
              <a:rPr lang="en-US" sz="2400" dirty="0" smtClean="0"/>
              <a:t>Third-Order </a:t>
            </a:r>
            <a:r>
              <a:rPr lang="en-US" sz="2400" dirty="0" err="1" smtClean="0"/>
              <a:t>Dyanmic</a:t>
            </a:r>
            <a:r>
              <a:rPr lang="en-US" sz="2400" dirty="0" smtClean="0"/>
              <a:t> Range with 1 Hz testing method = </a:t>
            </a:r>
            <a:r>
              <a:rPr lang="en-US" sz="2400" dirty="0" smtClean="0">
                <a:solidFill>
                  <a:srgbClr val="FF0000"/>
                </a:solidFill>
              </a:rPr>
              <a:t>100 dB @ 2 kHz</a:t>
            </a:r>
          </a:p>
          <a:p>
            <a:pPr>
              <a:lnSpc>
                <a:spcPct val="90000"/>
              </a:lnSpc>
            </a:pPr>
            <a:r>
              <a:rPr lang="en-US" sz="2400" dirty="0" smtClean="0">
                <a:solidFill>
                  <a:srgbClr val="FF0000"/>
                </a:solidFill>
              </a:rPr>
              <a:t>RMDR @ 2 kHz = 82 dB !</a:t>
            </a:r>
            <a:r>
              <a:rPr lang="en-US" sz="2400" dirty="0" smtClean="0"/>
              <a:t> </a:t>
            </a:r>
          </a:p>
          <a:p>
            <a:pPr>
              <a:lnSpc>
                <a:spcPct val="90000"/>
              </a:lnSpc>
            </a:pPr>
            <a:endParaRPr lang="en-US" sz="2400" dirty="0" smtClean="0"/>
          </a:p>
          <a:p>
            <a:pPr>
              <a:lnSpc>
                <a:spcPct val="90000"/>
              </a:lnSpc>
            </a:pPr>
            <a:r>
              <a:rPr lang="en-US" sz="2400" dirty="0" smtClean="0"/>
              <a:t>Not discussed in the review that RMDR is 18 dB worse than the third order value of 100 dB!  </a:t>
            </a:r>
          </a:p>
          <a:p>
            <a:pPr>
              <a:lnSpc>
                <a:spcPct val="90000"/>
              </a:lnSpc>
            </a:pPr>
            <a:endParaRPr lang="en-US" sz="2400" dirty="0" smtClean="0"/>
          </a:p>
          <a:p>
            <a:pPr>
              <a:lnSpc>
                <a:spcPct val="90000"/>
              </a:lnSpc>
            </a:pPr>
            <a:r>
              <a:rPr lang="en-US" sz="2400" dirty="0" smtClean="0"/>
              <a:t>The 100 dB number is meaningless on the air.</a:t>
            </a:r>
          </a:p>
          <a:p>
            <a:pPr>
              <a:lnSpc>
                <a:spcPct val="90000"/>
              </a:lnSpc>
            </a:pPr>
            <a:endParaRPr lang="en-US" sz="2400" dirty="0" smtClean="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229600" cy="533400"/>
          </a:xfrm>
          <a:prstGeom prst="roundRect">
            <a:avLst>
              <a:gd name="adj" fmla="val 50000"/>
            </a:avLst>
          </a:prstGeom>
        </p:spPr>
        <p:txBody>
          <a:bodyPr/>
          <a:lstStyle/>
          <a:p>
            <a:r>
              <a:rPr lang="en-US" sz="2800" dirty="0" smtClean="0"/>
              <a:t>FFT 0.5 Hz BW to measure IMD in 24 dB Noise</a:t>
            </a:r>
            <a:endParaRPr lang="en-US" sz="2800" dirty="0"/>
          </a:p>
        </p:txBody>
      </p:sp>
      <p:pic>
        <p:nvPicPr>
          <p:cNvPr id="4" name="Picture 3" descr="061-Half-Hz-Rez-10-Avg.jpg"/>
          <p:cNvPicPr>
            <a:picLocks noChangeAspect="1"/>
          </p:cNvPicPr>
          <p:nvPr/>
        </p:nvPicPr>
        <p:blipFill>
          <a:blip r:embed="rId2" cstate="print"/>
          <a:stretch>
            <a:fillRect/>
          </a:stretch>
        </p:blipFill>
        <p:spPr>
          <a:xfrm>
            <a:off x="838200" y="1600200"/>
            <a:ext cx="6385560" cy="5029200"/>
          </a:xfrm>
          <a:prstGeom prst="rect">
            <a:avLst/>
          </a:prstGeom>
        </p:spPr>
      </p:pic>
      <p:sp>
        <p:nvSpPr>
          <p:cNvPr id="5" name="TextBox 4"/>
          <p:cNvSpPr txBox="1"/>
          <p:nvPr/>
        </p:nvSpPr>
        <p:spPr>
          <a:xfrm>
            <a:off x="7239000" y="1752600"/>
            <a:ext cx="1752600" cy="4893647"/>
          </a:xfrm>
          <a:prstGeom prst="rect">
            <a:avLst/>
          </a:prstGeom>
          <a:noFill/>
        </p:spPr>
        <p:txBody>
          <a:bodyPr wrap="square" rtlCol="0">
            <a:spAutoFit/>
          </a:bodyPr>
          <a:lstStyle/>
          <a:p>
            <a:r>
              <a:rPr lang="en-US" sz="2400" dirty="0" smtClean="0">
                <a:solidFill>
                  <a:srgbClr val="FF0000"/>
                </a:solidFill>
              </a:rPr>
              <a:t>If 1/1000</a:t>
            </a:r>
            <a:r>
              <a:rPr lang="en-US" sz="2400" baseline="30000" dirty="0" smtClean="0">
                <a:solidFill>
                  <a:srgbClr val="FF0000"/>
                </a:solidFill>
              </a:rPr>
              <a:t>th</a:t>
            </a:r>
            <a:r>
              <a:rPr lang="en-US" sz="2400" dirty="0" smtClean="0">
                <a:solidFill>
                  <a:srgbClr val="FF0000"/>
                </a:solidFill>
              </a:rPr>
              <a:t> the bandwidth of a normal CW filter is needed to measure DR3, what does this prove when we are on the air?  </a:t>
            </a:r>
            <a:endParaRPr lang="en-US" sz="2400" dirty="0">
              <a:solidFill>
                <a:srgbClr val="FF0000"/>
              </a:solidFill>
            </a:endParaRPr>
          </a:p>
        </p:txBody>
      </p:sp>
      <p:sp>
        <p:nvSpPr>
          <p:cNvPr id="6" name="TextBox 5"/>
          <p:cNvSpPr txBox="1"/>
          <p:nvPr/>
        </p:nvSpPr>
        <p:spPr>
          <a:xfrm>
            <a:off x="3352800" y="152400"/>
            <a:ext cx="3886200" cy="430887"/>
          </a:xfrm>
          <a:prstGeom prst="rect">
            <a:avLst/>
          </a:prstGeom>
          <a:noFill/>
        </p:spPr>
        <p:txBody>
          <a:bodyPr wrap="square" rtlCol="0">
            <a:spAutoFit/>
          </a:bodyPr>
          <a:lstStyle/>
          <a:p>
            <a:r>
              <a:rPr lang="en-US" sz="2200" dirty="0" smtClean="0">
                <a:solidFill>
                  <a:srgbClr val="FF0000"/>
                </a:solidFill>
              </a:rPr>
              <a:t>Test on TS-990S 20 meters</a:t>
            </a:r>
            <a:endParaRPr lang="en-US" sz="2200" dirty="0">
              <a:solidFill>
                <a:srgbClr val="FF0000"/>
              </a:solidFill>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838200" y="762000"/>
            <a:ext cx="7924800" cy="533400"/>
          </a:xfrm>
        </p:spPr>
        <p:txBody>
          <a:bodyPr/>
          <a:lstStyle/>
          <a:p>
            <a:r>
              <a:rPr lang="en-US" sz="3200" smtClean="0"/>
              <a:t>How to sort the wheat from the chaff</a:t>
            </a:r>
          </a:p>
        </p:txBody>
      </p:sp>
      <p:sp>
        <p:nvSpPr>
          <p:cNvPr id="20483" name="Rectangle 3"/>
          <p:cNvSpPr>
            <a:spLocks noGrp="1" noChangeArrowheads="1"/>
          </p:cNvSpPr>
          <p:nvPr>
            <p:ph type="body" idx="1"/>
          </p:nvPr>
        </p:nvSpPr>
        <p:spPr>
          <a:xfrm>
            <a:off x="914400" y="1676400"/>
            <a:ext cx="7693025" cy="4724400"/>
          </a:xfrm>
        </p:spPr>
        <p:txBody>
          <a:bodyPr/>
          <a:lstStyle/>
          <a:p>
            <a:pPr>
              <a:lnSpc>
                <a:spcPct val="80000"/>
              </a:lnSpc>
            </a:pPr>
            <a:r>
              <a:rPr lang="en-US" sz="2400" dirty="0" smtClean="0"/>
              <a:t>The problem for the less technical amateur is how to sort out the data if one is considering advertised or ARRL lab values in making a purchasing choice. </a:t>
            </a:r>
          </a:p>
          <a:p>
            <a:pPr>
              <a:lnSpc>
                <a:spcPct val="80000"/>
              </a:lnSpc>
            </a:pPr>
            <a:r>
              <a:rPr lang="en-US" sz="2400" dirty="0" smtClean="0"/>
              <a:t>Bob Allison (ARRL Lab Engineer) clearly stated that RMDR is often “the primary limiting factor in receiver performance”.</a:t>
            </a:r>
          </a:p>
          <a:p>
            <a:pPr>
              <a:lnSpc>
                <a:spcPct val="80000"/>
              </a:lnSpc>
            </a:pPr>
            <a:r>
              <a:rPr lang="en-US" sz="2400" dirty="0" smtClean="0"/>
              <a:t>Since the RMDR graphic in QST was published only once a year ago, this data is easily overlooked.</a:t>
            </a:r>
          </a:p>
          <a:p>
            <a:pPr>
              <a:lnSpc>
                <a:spcPct val="80000"/>
              </a:lnSpc>
            </a:pPr>
            <a:r>
              <a:rPr lang="en-US" sz="2400" dirty="0" smtClean="0"/>
              <a:t>From </a:t>
            </a:r>
            <a:r>
              <a:rPr lang="en-US" sz="2400" dirty="0" err="1" smtClean="0"/>
              <a:t>Yaesu</a:t>
            </a:r>
            <a:r>
              <a:rPr lang="en-US" sz="2400" dirty="0" smtClean="0"/>
              <a:t> web </a:t>
            </a:r>
            <a:r>
              <a:rPr lang="en-US" sz="2400" smtClean="0"/>
              <a:t>site – FTdx-3000:</a:t>
            </a:r>
          </a:p>
          <a:p>
            <a:pPr>
              <a:lnSpc>
                <a:spcPct val="80000"/>
              </a:lnSpc>
            </a:pPr>
            <a:r>
              <a:rPr lang="en-US" sz="2400" b="1" dirty="0" smtClean="0"/>
              <a:t>With frequency separation of only 2 kHz between the desired signal and an interfering signal, the dynamic range measures 106 dB and IP3 +33 </a:t>
            </a:r>
            <a:r>
              <a:rPr lang="en-US" sz="2400" b="1" dirty="0" err="1" smtClean="0"/>
              <a:t>dBm</a:t>
            </a:r>
            <a:r>
              <a:rPr lang="en-US" sz="2400" b="1" dirty="0" smtClean="0"/>
              <a:t>. </a:t>
            </a:r>
            <a:r>
              <a:rPr lang="en-US" sz="2400" dirty="0" smtClean="0"/>
              <a:t>  </a:t>
            </a:r>
          </a:p>
          <a:p>
            <a:pPr>
              <a:lnSpc>
                <a:spcPct val="80000"/>
              </a:lnSpc>
            </a:pPr>
            <a:r>
              <a:rPr lang="en-US" sz="2400" dirty="0" smtClean="0">
                <a:solidFill>
                  <a:srgbClr val="FF0000"/>
                </a:solidFill>
              </a:rPr>
              <a:t>The 82 dB RMDR value is the real limit, not 106 dB !</a:t>
            </a:r>
          </a:p>
          <a:p>
            <a:pPr>
              <a:lnSpc>
                <a:spcPct val="80000"/>
              </a:lnSpc>
            </a:pPr>
            <a:endParaRPr lang="en-US" sz="2400" dirty="0" smtClean="0"/>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762000" y="838200"/>
            <a:ext cx="7924800" cy="457200"/>
          </a:xfrm>
        </p:spPr>
        <p:txBody>
          <a:bodyPr/>
          <a:lstStyle/>
          <a:p>
            <a:r>
              <a:rPr lang="en-US" sz="3200" smtClean="0"/>
              <a:t>Some Amateurs Upset </a:t>
            </a:r>
          </a:p>
        </p:txBody>
      </p:sp>
      <p:sp>
        <p:nvSpPr>
          <p:cNvPr id="21507" name="Rectangle 3"/>
          <p:cNvSpPr>
            <a:spLocks noGrp="1" noChangeArrowheads="1"/>
          </p:cNvSpPr>
          <p:nvPr>
            <p:ph type="body" idx="1"/>
          </p:nvPr>
        </p:nvSpPr>
        <p:spPr>
          <a:xfrm>
            <a:off x="838200" y="1676400"/>
            <a:ext cx="7924800" cy="4800600"/>
          </a:xfrm>
        </p:spPr>
        <p:txBody>
          <a:bodyPr/>
          <a:lstStyle/>
          <a:p>
            <a:r>
              <a:rPr lang="en-US" dirty="0" smtClean="0"/>
              <a:t>Many hams have contacted me after buying a radio to say they feel misled.</a:t>
            </a:r>
          </a:p>
          <a:p>
            <a:r>
              <a:rPr lang="en-US" dirty="0" smtClean="0"/>
              <a:t>If published data (magazine ads or ham publications reviews) emphasize performance that is 10 to 25 dB better than on-air performance, we have a problem.  </a:t>
            </a:r>
          </a:p>
          <a:p>
            <a:r>
              <a:rPr lang="en-US" dirty="0" smtClean="0"/>
              <a:t>There was a flurry of chatter after I published the FTdx-3000 RMDR of 82 dB Dec 13, 2012.</a:t>
            </a:r>
          </a:p>
          <a:p>
            <a:r>
              <a:rPr lang="en-US" dirty="0" smtClean="0"/>
              <a:t>QST confirms the 82 dB value, but most hams are only seeing the 100 to 106 dB numbers !  </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2400" smtClean="0"/>
              <a:t>E-mail quote from Bob Allison to Rick Stealey, K2XT </a:t>
            </a:r>
          </a:p>
        </p:txBody>
      </p:sp>
      <p:sp>
        <p:nvSpPr>
          <p:cNvPr id="22531" name="Content Placeholder 2"/>
          <p:cNvSpPr>
            <a:spLocks noGrp="1"/>
          </p:cNvSpPr>
          <p:nvPr>
            <p:ph idx="1"/>
          </p:nvPr>
        </p:nvSpPr>
        <p:spPr>
          <a:xfrm>
            <a:off x="914400" y="1752600"/>
            <a:ext cx="7772400" cy="4876800"/>
          </a:xfrm>
        </p:spPr>
        <p:txBody>
          <a:bodyPr/>
          <a:lstStyle/>
          <a:p>
            <a:r>
              <a:rPr lang="en-US" sz="2400" smtClean="0"/>
              <a:t>“If one is serious about performance, that person will have a very large antenna array on a tall tower. After spending 10's of thousands of dollars on an antenna farm, one would hopefully choose a transceiver with the highest dynamic ranges and would consider each dynamic range carefully.” </a:t>
            </a:r>
          </a:p>
          <a:p>
            <a:r>
              <a:rPr lang="en-US" sz="2400" smtClean="0"/>
              <a:t>“The point is moot with a dipole antenna or even a tribander; there's just not enough voltage at the antenna jack to notice RM or 3 IMD DR.”</a:t>
            </a:r>
          </a:p>
          <a:p>
            <a:r>
              <a:rPr lang="en-US" smtClean="0">
                <a:solidFill>
                  <a:srgbClr val="FF0000"/>
                </a:solidFill>
              </a:rPr>
              <a:t>This second bullet is NOT TRUE !</a:t>
            </a:r>
          </a:p>
          <a:p>
            <a:r>
              <a:rPr lang="en-US" smtClean="0">
                <a:solidFill>
                  <a:srgbClr val="FF0000"/>
                </a:solidFill>
              </a:rPr>
              <a:t>Nearby locals can certainly cause RM or DR3 limitations.  </a:t>
            </a: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2400" smtClean="0"/>
              <a:t>Examples of strong signals causing RM &amp; DR3 IMD</a:t>
            </a:r>
          </a:p>
        </p:txBody>
      </p:sp>
      <p:sp>
        <p:nvSpPr>
          <p:cNvPr id="23555" name="Content Placeholder 2"/>
          <p:cNvSpPr>
            <a:spLocks noGrp="1"/>
          </p:cNvSpPr>
          <p:nvPr>
            <p:ph idx="1"/>
          </p:nvPr>
        </p:nvSpPr>
        <p:spPr>
          <a:xfrm>
            <a:off x="838200" y="1600200"/>
            <a:ext cx="7696200" cy="5257800"/>
          </a:xfrm>
        </p:spPr>
        <p:txBody>
          <a:bodyPr/>
          <a:lstStyle/>
          <a:p>
            <a:r>
              <a:rPr lang="en-US" dirty="0" smtClean="0"/>
              <a:t>Locals, particularly 160 and 80 meters</a:t>
            </a:r>
          </a:p>
          <a:p>
            <a:r>
              <a:rPr lang="en-US" dirty="0" smtClean="0"/>
              <a:t>Dipole at 70 feet </a:t>
            </a:r>
            <a:r>
              <a:rPr lang="en-US" smtClean="0"/>
              <a:t>80 m </a:t>
            </a:r>
            <a:r>
              <a:rPr lang="en-US" dirty="0" smtClean="0"/>
              <a:t>is a cloud warmer !</a:t>
            </a:r>
          </a:p>
          <a:p>
            <a:r>
              <a:rPr lang="en-US" dirty="0" smtClean="0"/>
              <a:t>Field Day, a very difficult environment</a:t>
            </a:r>
          </a:p>
          <a:p>
            <a:r>
              <a:rPr lang="en-US" dirty="0" smtClean="0"/>
              <a:t>Multiple transmitters in Multi-Multi or Milti-2</a:t>
            </a:r>
          </a:p>
          <a:p>
            <a:r>
              <a:rPr lang="en-US" dirty="0" smtClean="0"/>
              <a:t>Multiplier station in a contest </a:t>
            </a:r>
          </a:p>
          <a:p>
            <a:r>
              <a:rPr lang="en-US" dirty="0" err="1" smtClean="0"/>
              <a:t>DXpedition</a:t>
            </a:r>
            <a:r>
              <a:rPr lang="en-US" dirty="0" smtClean="0"/>
              <a:t> with more than one transmitter</a:t>
            </a:r>
          </a:p>
          <a:p>
            <a:r>
              <a:rPr lang="en-US" dirty="0" smtClean="0"/>
              <a:t>East Coast short skip on low bands</a:t>
            </a:r>
          </a:p>
          <a:p>
            <a:endParaRPr lang="en-US" dirty="0" smtClean="0"/>
          </a:p>
          <a:p>
            <a:r>
              <a:rPr lang="en-US" dirty="0" smtClean="0">
                <a:solidFill>
                  <a:srgbClr val="FF0000"/>
                </a:solidFill>
              </a:rPr>
              <a:t>A tri-band </a:t>
            </a:r>
            <a:r>
              <a:rPr lang="en-US" dirty="0" err="1" smtClean="0">
                <a:solidFill>
                  <a:srgbClr val="FF0000"/>
                </a:solidFill>
              </a:rPr>
              <a:t>yagi</a:t>
            </a:r>
            <a:r>
              <a:rPr lang="en-US" dirty="0" smtClean="0">
                <a:solidFill>
                  <a:srgbClr val="FF0000"/>
                </a:solidFill>
              </a:rPr>
              <a:t> at ½ wave height will pickup state side signals stronger than a tall stack ! </a:t>
            </a:r>
          </a:p>
          <a:p>
            <a:endParaRPr lang="en-US" dirty="0" smtClean="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a:xfrm>
            <a:off x="762000" y="762000"/>
            <a:ext cx="7924800" cy="533400"/>
          </a:xfrm>
        </p:spPr>
        <p:txBody>
          <a:bodyPr/>
          <a:lstStyle/>
          <a:p>
            <a:r>
              <a:rPr lang="en-US" sz="3200" smtClean="0"/>
              <a:t>How do we chose a new transceiver?</a:t>
            </a:r>
          </a:p>
        </p:txBody>
      </p:sp>
      <p:sp>
        <p:nvSpPr>
          <p:cNvPr id="24579" name="Rectangle 3"/>
          <p:cNvSpPr>
            <a:spLocks noGrp="1" noChangeArrowheads="1"/>
          </p:cNvSpPr>
          <p:nvPr>
            <p:ph type="body" idx="1"/>
          </p:nvPr>
        </p:nvSpPr>
        <p:spPr>
          <a:xfrm>
            <a:off x="685800" y="1676400"/>
            <a:ext cx="7693025" cy="4648200"/>
          </a:xfrm>
        </p:spPr>
        <p:txBody>
          <a:bodyPr/>
          <a:lstStyle/>
          <a:p>
            <a:pPr>
              <a:lnSpc>
                <a:spcPct val="90000"/>
              </a:lnSpc>
            </a:pPr>
            <a:r>
              <a:rPr lang="en-US" sz="2400" dirty="0" smtClean="0"/>
              <a:t>We should look at lab data, but the numbers can be misleading.  </a:t>
            </a:r>
          </a:p>
          <a:p>
            <a:pPr>
              <a:lnSpc>
                <a:spcPct val="90000"/>
              </a:lnSpc>
            </a:pPr>
            <a:endParaRPr lang="en-US" sz="2400" dirty="0" smtClean="0"/>
          </a:p>
          <a:p>
            <a:pPr>
              <a:lnSpc>
                <a:spcPct val="90000"/>
              </a:lnSpc>
            </a:pPr>
            <a:r>
              <a:rPr lang="en-US" dirty="0" smtClean="0">
                <a:solidFill>
                  <a:srgbClr val="FF6600"/>
                </a:solidFill>
              </a:rPr>
              <a:t>It is a numbers game today!</a:t>
            </a:r>
            <a:r>
              <a:rPr lang="en-US" sz="2400" dirty="0" smtClean="0"/>
              <a:t> </a:t>
            </a:r>
          </a:p>
          <a:p>
            <a:pPr>
              <a:lnSpc>
                <a:spcPct val="90000"/>
              </a:lnSpc>
            </a:pPr>
            <a:endParaRPr lang="en-US" sz="2400" dirty="0" smtClean="0"/>
          </a:p>
          <a:p>
            <a:pPr>
              <a:lnSpc>
                <a:spcPct val="90000"/>
              </a:lnSpc>
            </a:pPr>
            <a:r>
              <a:rPr lang="en-US" sz="2400" dirty="0" smtClean="0"/>
              <a:t>Evaluation in contest conditions is critical. </a:t>
            </a:r>
          </a:p>
          <a:p>
            <a:pPr>
              <a:lnSpc>
                <a:spcPct val="90000"/>
              </a:lnSpc>
            </a:pPr>
            <a:endParaRPr lang="en-US" sz="2400" dirty="0" smtClean="0"/>
          </a:p>
          <a:p>
            <a:pPr>
              <a:lnSpc>
                <a:spcPct val="90000"/>
              </a:lnSpc>
            </a:pPr>
            <a:r>
              <a:rPr lang="en-US" sz="2400" dirty="0" smtClean="0">
                <a:solidFill>
                  <a:srgbClr val="FF0000"/>
                </a:solidFill>
              </a:rPr>
              <a:t>A lab setup can never approximate CQ WW !</a:t>
            </a:r>
          </a:p>
          <a:p>
            <a:pPr>
              <a:lnSpc>
                <a:spcPct val="90000"/>
              </a:lnSpc>
            </a:pPr>
            <a:endParaRPr lang="en-US" sz="2400" dirty="0" smtClean="0">
              <a:solidFill>
                <a:srgbClr val="FF0000"/>
              </a:solidFill>
            </a:endParaRPr>
          </a:p>
          <a:p>
            <a:pPr>
              <a:lnSpc>
                <a:spcPct val="90000"/>
              </a:lnSpc>
            </a:pPr>
            <a:r>
              <a:rPr lang="en-US" sz="2400" dirty="0" smtClean="0"/>
              <a:t>There are many factors that I have discussed at other forums over the past 5 years.</a:t>
            </a:r>
          </a:p>
          <a:p>
            <a:pPr>
              <a:lnSpc>
                <a:spcPct val="90000"/>
              </a:lnSpc>
            </a:pPr>
            <a:endParaRPr lang="en-US" sz="2400" dirty="0" smtClean="0">
              <a:solidFill>
                <a:srgbClr val="FF0000"/>
              </a:solidFill>
            </a:endParaRPr>
          </a:p>
          <a:p>
            <a:pPr>
              <a:lnSpc>
                <a:spcPct val="90000"/>
              </a:lnSpc>
            </a:pPr>
            <a:endParaRPr lang="en-US" sz="2400" dirty="0" smtClean="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a:xfrm>
            <a:off x="838200" y="762000"/>
            <a:ext cx="7924800" cy="533400"/>
          </a:xfrm>
        </p:spPr>
        <p:txBody>
          <a:bodyPr/>
          <a:lstStyle/>
          <a:p>
            <a:r>
              <a:rPr lang="en-US" sz="3200" smtClean="0"/>
              <a:t>Important factors to consider</a:t>
            </a:r>
          </a:p>
        </p:txBody>
      </p:sp>
      <p:sp>
        <p:nvSpPr>
          <p:cNvPr id="25603" name="Rectangle 3"/>
          <p:cNvSpPr>
            <a:spLocks noGrp="1" noChangeArrowheads="1"/>
          </p:cNvSpPr>
          <p:nvPr>
            <p:ph type="body" idx="1"/>
          </p:nvPr>
        </p:nvSpPr>
        <p:spPr>
          <a:xfrm>
            <a:off x="838200" y="1676400"/>
            <a:ext cx="7693025" cy="4800600"/>
          </a:xfrm>
        </p:spPr>
        <p:txBody>
          <a:bodyPr/>
          <a:lstStyle/>
          <a:p>
            <a:pPr>
              <a:lnSpc>
                <a:spcPct val="90000"/>
              </a:lnSpc>
            </a:pPr>
            <a:r>
              <a:rPr lang="en-US" smtClean="0"/>
              <a:t>Contest Fatigue is made worse by crappy receive audio and poor AGC performance.</a:t>
            </a:r>
          </a:p>
          <a:p>
            <a:pPr>
              <a:lnSpc>
                <a:spcPct val="90000"/>
              </a:lnSpc>
            </a:pPr>
            <a:r>
              <a:rPr lang="en-US" smtClean="0"/>
              <a:t>Bad ergonomics can drag down your score.</a:t>
            </a:r>
          </a:p>
          <a:p>
            <a:pPr>
              <a:lnSpc>
                <a:spcPct val="90000"/>
              </a:lnSpc>
            </a:pPr>
            <a:r>
              <a:rPr lang="en-US" smtClean="0"/>
              <a:t>Transmit IMD (splatter) is not improving.</a:t>
            </a:r>
          </a:p>
          <a:p>
            <a:pPr>
              <a:lnSpc>
                <a:spcPct val="90000"/>
              </a:lnSpc>
            </a:pPr>
            <a:r>
              <a:rPr lang="en-US" smtClean="0"/>
              <a:t>Is speech processor adequate? </a:t>
            </a:r>
          </a:p>
          <a:p>
            <a:pPr>
              <a:lnSpc>
                <a:spcPct val="90000"/>
              </a:lnSpc>
            </a:pPr>
            <a:r>
              <a:rPr lang="en-US" smtClean="0"/>
              <a:t>Is firmware regularly updated? </a:t>
            </a:r>
          </a:p>
          <a:p>
            <a:pPr>
              <a:lnSpc>
                <a:spcPct val="90000"/>
              </a:lnSpc>
            </a:pPr>
            <a:r>
              <a:rPr lang="en-US" smtClean="0"/>
              <a:t>Is warranty service done well and quickly?</a:t>
            </a:r>
          </a:p>
          <a:p>
            <a:pPr>
              <a:lnSpc>
                <a:spcPct val="90000"/>
              </a:lnSpc>
            </a:pPr>
            <a:r>
              <a:rPr lang="en-US" smtClean="0"/>
              <a:t>Is the radio supported with parts and service after it is out of production?</a:t>
            </a:r>
          </a:p>
          <a:p>
            <a:pPr>
              <a:lnSpc>
                <a:spcPct val="90000"/>
              </a:lnSpc>
            </a:pPr>
            <a:r>
              <a:rPr lang="en-US" smtClean="0"/>
              <a:t>Botton Line: Do you enjoy using your radio? </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a:xfrm>
            <a:off x="762000" y="762000"/>
            <a:ext cx="7924800" cy="533400"/>
          </a:xfrm>
        </p:spPr>
        <p:txBody>
          <a:bodyPr/>
          <a:lstStyle/>
          <a:p>
            <a:r>
              <a:rPr lang="en-US" sz="3200" dirty="0" smtClean="0"/>
              <a:t>Examples of problems rarely discussed</a:t>
            </a:r>
          </a:p>
        </p:txBody>
      </p:sp>
      <p:sp>
        <p:nvSpPr>
          <p:cNvPr id="26627" name="Rectangle 3"/>
          <p:cNvSpPr>
            <a:spLocks noGrp="1" noChangeArrowheads="1"/>
          </p:cNvSpPr>
          <p:nvPr>
            <p:ph type="body" idx="1"/>
          </p:nvPr>
        </p:nvSpPr>
        <p:spPr>
          <a:xfrm>
            <a:off x="838200" y="1828800"/>
            <a:ext cx="7693025" cy="4648200"/>
          </a:xfrm>
        </p:spPr>
        <p:txBody>
          <a:bodyPr/>
          <a:lstStyle/>
          <a:p>
            <a:pPr>
              <a:lnSpc>
                <a:spcPct val="90000"/>
              </a:lnSpc>
            </a:pPr>
            <a:r>
              <a:rPr lang="en-US" dirty="0" smtClean="0"/>
              <a:t>It is amazing what gets into production, isn’t even mentioned in reviews, but degrades performance on receive and transmit.</a:t>
            </a:r>
          </a:p>
          <a:p>
            <a:pPr>
              <a:lnSpc>
                <a:spcPct val="90000"/>
              </a:lnSpc>
            </a:pPr>
            <a:endParaRPr lang="en-US" dirty="0" smtClean="0"/>
          </a:p>
          <a:p>
            <a:pPr>
              <a:lnSpc>
                <a:spcPct val="90000"/>
              </a:lnSpc>
            </a:pPr>
            <a:r>
              <a:rPr lang="en-US" dirty="0" smtClean="0"/>
              <a:t>TS-590S has a 80 to 100 watt ALC spike on SSB when set to 50 watts to drive a low-drive linear. (Alpha 87A, 9500, </a:t>
            </a:r>
            <a:r>
              <a:rPr lang="en-US" dirty="0" err="1" smtClean="0"/>
              <a:t>Acom</a:t>
            </a:r>
            <a:r>
              <a:rPr lang="en-US" dirty="0" smtClean="0"/>
              <a:t> 1500, 2000)</a:t>
            </a:r>
          </a:p>
          <a:p>
            <a:pPr>
              <a:lnSpc>
                <a:spcPct val="90000"/>
              </a:lnSpc>
            </a:pPr>
            <a:endParaRPr lang="en-US" dirty="0" smtClean="0"/>
          </a:p>
          <a:p>
            <a:pPr>
              <a:lnSpc>
                <a:spcPct val="90000"/>
              </a:lnSpc>
            </a:pPr>
            <a:r>
              <a:rPr lang="en-US" dirty="0" smtClean="0"/>
              <a:t>IC-7410 has the same problem that was mentioned in QST that causes splatter and can blow low-drive ceramic tubes. </a:t>
            </a: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idx="4294967295"/>
          </p:nvPr>
        </p:nvSpPr>
        <p:spPr>
          <a:xfrm>
            <a:off x="762000" y="762000"/>
            <a:ext cx="8153400" cy="533400"/>
          </a:xfrm>
        </p:spPr>
        <p:txBody>
          <a:bodyPr/>
          <a:lstStyle/>
          <a:p>
            <a:pPr eaLnBrk="1" hangingPunct="1"/>
            <a:r>
              <a:rPr lang="en-US" sz="3200" smtClean="0"/>
              <a:t> Set to 50 Watts Key Down - White Noise</a:t>
            </a:r>
          </a:p>
        </p:txBody>
      </p:sp>
      <p:pic>
        <p:nvPicPr>
          <p:cNvPr id="27651" name="Picture 4" descr="WhiteNoiseSpike1c"/>
          <p:cNvPicPr>
            <a:picLocks noChangeAspect="1" noChangeArrowheads="1"/>
          </p:cNvPicPr>
          <p:nvPr/>
        </p:nvPicPr>
        <p:blipFill>
          <a:blip r:embed="rId2" cstate="print"/>
          <a:srcRect/>
          <a:stretch>
            <a:fillRect/>
          </a:stretch>
        </p:blipFill>
        <p:spPr bwMode="auto">
          <a:xfrm>
            <a:off x="1524000" y="1600200"/>
            <a:ext cx="6096000" cy="4953000"/>
          </a:xfrm>
          <a:prstGeom prst="rect">
            <a:avLst/>
          </a:prstGeom>
          <a:noFill/>
          <a:ln w="9525">
            <a:noFill/>
            <a:miter lim="800000"/>
            <a:headEnd/>
            <a:tailEnd/>
          </a:ln>
        </p:spPr>
      </p:pic>
      <p:sp>
        <p:nvSpPr>
          <p:cNvPr id="27652" name="Text Box 5"/>
          <p:cNvSpPr txBox="1">
            <a:spLocks noChangeArrowheads="1"/>
          </p:cNvSpPr>
          <p:nvPr/>
        </p:nvSpPr>
        <p:spPr bwMode="auto">
          <a:xfrm>
            <a:off x="3352800" y="228600"/>
            <a:ext cx="5334000" cy="457200"/>
          </a:xfrm>
          <a:prstGeom prst="rect">
            <a:avLst/>
          </a:prstGeom>
          <a:noFill/>
          <a:ln w="9525">
            <a:noFill/>
            <a:miter lim="800000"/>
            <a:headEnd/>
            <a:tailEnd/>
          </a:ln>
        </p:spPr>
        <p:txBody>
          <a:bodyPr>
            <a:spAutoFit/>
          </a:bodyPr>
          <a:lstStyle/>
          <a:p>
            <a:pPr eaLnBrk="0" hangingPunct="0">
              <a:spcBef>
                <a:spcPct val="50000"/>
              </a:spcBef>
            </a:pPr>
            <a:r>
              <a:rPr lang="en-US" sz="2400"/>
              <a:t>Courtesy Adam Farson – VA7OJ</a:t>
            </a:r>
          </a:p>
        </p:txBody>
      </p:sp>
      <p:sp>
        <p:nvSpPr>
          <p:cNvPr id="27653" name="Line 6"/>
          <p:cNvSpPr>
            <a:spLocks noChangeShapeType="1"/>
          </p:cNvSpPr>
          <p:nvPr/>
        </p:nvSpPr>
        <p:spPr bwMode="auto">
          <a:xfrm>
            <a:off x="5715000" y="2362200"/>
            <a:ext cx="0" cy="3429000"/>
          </a:xfrm>
          <a:prstGeom prst="line">
            <a:avLst/>
          </a:prstGeom>
          <a:noFill/>
          <a:ln w="57150">
            <a:solidFill>
              <a:srgbClr val="FF0000"/>
            </a:solidFill>
            <a:round/>
            <a:headEnd type="triangle" w="med" len="med"/>
            <a:tailEnd type="triangle" w="med" len="med"/>
          </a:ln>
        </p:spPr>
        <p:txBody>
          <a:bodyPr/>
          <a:lstStyle/>
          <a:p>
            <a:endParaRPr lang="en-US"/>
          </a:p>
        </p:txBody>
      </p:sp>
      <p:sp>
        <p:nvSpPr>
          <p:cNvPr id="27654" name="Text Box 7"/>
          <p:cNvSpPr txBox="1">
            <a:spLocks noChangeArrowheads="1"/>
          </p:cNvSpPr>
          <p:nvPr/>
        </p:nvSpPr>
        <p:spPr bwMode="auto">
          <a:xfrm>
            <a:off x="7696200" y="1752600"/>
            <a:ext cx="1143000" cy="4555093"/>
          </a:xfrm>
          <a:prstGeom prst="rect">
            <a:avLst/>
          </a:prstGeom>
          <a:noFill/>
          <a:ln w="9525">
            <a:noFill/>
            <a:miter lim="800000"/>
            <a:headEnd/>
            <a:tailEnd/>
          </a:ln>
        </p:spPr>
        <p:txBody>
          <a:bodyPr>
            <a:spAutoFit/>
          </a:bodyPr>
          <a:lstStyle/>
          <a:p>
            <a:pPr eaLnBrk="0" hangingPunct="0">
              <a:spcBef>
                <a:spcPct val="50000"/>
              </a:spcBef>
            </a:pPr>
            <a:r>
              <a:rPr lang="en-US" sz="2000" b="1" dirty="0" smtClean="0">
                <a:solidFill>
                  <a:srgbClr val="FF6600"/>
                </a:solidFill>
              </a:rPr>
              <a:t>IC-7410</a:t>
            </a:r>
          </a:p>
          <a:p>
            <a:pPr eaLnBrk="0" hangingPunct="0">
              <a:spcBef>
                <a:spcPct val="50000"/>
              </a:spcBef>
            </a:pPr>
            <a:r>
              <a:rPr lang="en-US" sz="2000" b="1" dirty="0" smtClean="0">
                <a:solidFill>
                  <a:srgbClr val="FF6600"/>
                </a:solidFill>
              </a:rPr>
              <a:t>6 </a:t>
            </a:r>
            <a:r>
              <a:rPr lang="en-US" sz="2000" b="1" dirty="0">
                <a:solidFill>
                  <a:srgbClr val="FF6600"/>
                </a:solidFill>
              </a:rPr>
              <a:t>Div = 100 W PEP.  Rig at half power, but spikes to 100 watts every 2 or 3 sec.</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762000" y="914400"/>
            <a:ext cx="8382000" cy="533400"/>
          </a:xfrm>
          <a:solidFill>
            <a:schemeClr val="bg1"/>
          </a:solidFill>
        </p:spPr>
        <p:txBody>
          <a:bodyPr/>
          <a:lstStyle/>
          <a:p>
            <a:pPr eaLnBrk="1" hangingPunct="1"/>
            <a:r>
              <a:rPr lang="en-US" sz="3200" b="0" dirty="0" smtClean="0">
                <a:latin typeface="Arial Black" pitchFamily="34" charset="0"/>
              </a:rPr>
              <a:t>What New Rigs have Shipped?</a:t>
            </a:r>
            <a:r>
              <a:rPr lang="en-US" sz="3200" dirty="0" smtClean="0"/>
              <a:t> </a:t>
            </a:r>
            <a:endParaRPr lang="en-US" sz="2000" i="1" dirty="0" smtClean="0">
              <a:solidFill>
                <a:srgbClr val="000066"/>
              </a:solidFill>
            </a:endParaRPr>
          </a:p>
        </p:txBody>
      </p:sp>
      <p:grpSp>
        <p:nvGrpSpPr>
          <p:cNvPr id="5123" name="Group 4"/>
          <p:cNvGrpSpPr>
            <a:grpSpLocks/>
          </p:cNvGrpSpPr>
          <p:nvPr/>
        </p:nvGrpSpPr>
        <p:grpSpPr bwMode="auto">
          <a:xfrm>
            <a:off x="0" y="0"/>
            <a:ext cx="3200400" cy="6858000"/>
            <a:chOff x="0" y="0"/>
            <a:chExt cx="2016" cy="4320"/>
          </a:xfrm>
        </p:grpSpPr>
        <p:sp>
          <p:nvSpPr>
            <p:cNvPr id="5128" name="Rectangle 5"/>
            <p:cNvSpPr>
              <a:spLocks noChangeArrowheads="1"/>
            </p:cNvSpPr>
            <p:nvPr/>
          </p:nvSpPr>
          <p:spPr bwMode="auto">
            <a:xfrm>
              <a:off x="0" y="0"/>
              <a:ext cx="480" cy="4320"/>
            </a:xfrm>
            <a:prstGeom prst="rect">
              <a:avLst/>
            </a:prstGeom>
            <a:solidFill>
              <a:schemeClr val="accent2"/>
            </a:solidFill>
            <a:ln w="9525">
              <a:noFill/>
              <a:miter lim="800000"/>
              <a:headEnd/>
              <a:tailEnd/>
            </a:ln>
          </p:spPr>
          <p:txBody>
            <a:bodyPr wrap="none" anchor="ctr"/>
            <a:lstStyle/>
            <a:p>
              <a:pPr eaLnBrk="0" hangingPunct="0"/>
              <a:endParaRPr lang="en-US"/>
            </a:p>
          </p:txBody>
        </p:sp>
        <p:sp>
          <p:nvSpPr>
            <p:cNvPr id="5129" name="Freeform 6"/>
            <p:cNvSpPr>
              <a:spLocks/>
            </p:cNvSpPr>
            <p:nvPr/>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8"/>
                <a:gd name="T40" fmla="*/ 0 h 735"/>
                <a:gd name="T41" fmla="*/ 1728 w 1728"/>
                <a:gd name="T42" fmla="*/ 735 h 7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p:spPr>
          <p:txBody>
            <a:bodyPr wrap="none"/>
            <a:lstStyle/>
            <a:p>
              <a:endParaRPr lang="en-US"/>
            </a:p>
          </p:txBody>
        </p:sp>
      </p:grpSp>
      <p:grpSp>
        <p:nvGrpSpPr>
          <p:cNvPr id="5124" name="Group 7"/>
          <p:cNvGrpSpPr>
            <a:grpSpLocks/>
          </p:cNvGrpSpPr>
          <p:nvPr/>
        </p:nvGrpSpPr>
        <p:grpSpPr bwMode="auto">
          <a:xfrm>
            <a:off x="228600" y="1676400"/>
            <a:ext cx="7391400" cy="228600"/>
            <a:chOff x="144" y="1248"/>
            <a:chExt cx="4656" cy="201"/>
          </a:xfrm>
        </p:grpSpPr>
        <p:sp>
          <p:nvSpPr>
            <p:cNvPr id="5126" name="AutoShape 8"/>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p:spPr>
          <p:txBody>
            <a:bodyPr wrap="none" anchor="ctr"/>
            <a:lstStyle/>
            <a:p>
              <a:pPr eaLnBrk="0" hangingPunct="0"/>
              <a:endParaRPr lang="en-US"/>
            </a:p>
          </p:txBody>
        </p:sp>
        <p:sp>
          <p:nvSpPr>
            <p:cNvPr id="5127" name="AutoShape 9"/>
            <p:cNvSpPr>
              <a:spLocks noChangeArrowheads="1"/>
            </p:cNvSpPr>
            <p:nvPr/>
          </p:nvSpPr>
          <p:spPr bwMode="auto">
            <a:xfrm flipH="1">
              <a:off x="144" y="1248"/>
              <a:ext cx="248" cy="201"/>
            </a:xfrm>
            <a:prstGeom prst="flowChartDelay">
              <a:avLst/>
            </a:prstGeom>
            <a:solidFill>
              <a:schemeClr val="hlink"/>
            </a:solidFill>
            <a:ln w="9525">
              <a:noFill/>
              <a:miter lim="800000"/>
              <a:headEnd/>
              <a:tailEnd/>
            </a:ln>
          </p:spPr>
          <p:txBody>
            <a:bodyPr wrap="none" anchor="ctr"/>
            <a:lstStyle/>
            <a:p>
              <a:pPr eaLnBrk="0" hangingPunct="0"/>
              <a:endParaRPr lang="en-US"/>
            </a:p>
          </p:txBody>
        </p:sp>
      </p:grpSp>
      <p:sp>
        <p:nvSpPr>
          <p:cNvPr id="5125" name="Text Box 11"/>
          <p:cNvSpPr txBox="1">
            <a:spLocks noChangeArrowheads="1"/>
          </p:cNvSpPr>
          <p:nvPr/>
        </p:nvSpPr>
        <p:spPr bwMode="auto">
          <a:xfrm>
            <a:off x="1066800" y="2286000"/>
            <a:ext cx="7772400" cy="3786188"/>
          </a:xfrm>
          <a:prstGeom prst="rect">
            <a:avLst/>
          </a:prstGeom>
          <a:noFill/>
          <a:ln w="9525">
            <a:noFill/>
            <a:miter lim="800000"/>
            <a:headEnd/>
            <a:tailEnd/>
          </a:ln>
        </p:spPr>
        <p:txBody>
          <a:bodyPr>
            <a:spAutoFit/>
          </a:bodyPr>
          <a:lstStyle/>
          <a:p>
            <a:pPr>
              <a:spcBef>
                <a:spcPct val="50000"/>
              </a:spcBef>
            </a:pPr>
            <a:r>
              <a:rPr lang="en-US" sz="2400" dirty="0">
                <a:solidFill>
                  <a:srgbClr val="FF0000"/>
                </a:solidFill>
              </a:rPr>
              <a:t>Announced Dayton 2012:</a:t>
            </a:r>
          </a:p>
          <a:p>
            <a:pPr>
              <a:spcBef>
                <a:spcPct val="50000"/>
              </a:spcBef>
            </a:pPr>
            <a:endParaRPr lang="en-US" sz="2400" dirty="0"/>
          </a:p>
          <a:p>
            <a:pPr>
              <a:spcBef>
                <a:spcPct val="50000"/>
              </a:spcBef>
            </a:pPr>
            <a:r>
              <a:rPr lang="en-US" sz="2400" dirty="0" err="1"/>
              <a:t>Hilberling</a:t>
            </a:r>
            <a:r>
              <a:rPr lang="en-US" sz="2400" dirty="0"/>
              <a:t> PT-8000A @ $18,000</a:t>
            </a:r>
          </a:p>
          <a:p>
            <a:pPr>
              <a:spcBef>
                <a:spcPct val="50000"/>
              </a:spcBef>
            </a:pPr>
            <a:r>
              <a:rPr lang="en-US" sz="2400" dirty="0"/>
              <a:t>Kenwood TS-990S @ $8,000</a:t>
            </a:r>
          </a:p>
          <a:p>
            <a:pPr>
              <a:spcBef>
                <a:spcPct val="50000"/>
              </a:spcBef>
            </a:pPr>
            <a:r>
              <a:rPr lang="en-US" sz="2400" dirty="0"/>
              <a:t>Flex 6000 @ $4,300 to $7,500</a:t>
            </a:r>
          </a:p>
          <a:p>
            <a:pPr>
              <a:spcBef>
                <a:spcPct val="50000"/>
              </a:spcBef>
            </a:pPr>
            <a:r>
              <a:rPr lang="en-US" sz="2400" dirty="0" err="1"/>
              <a:t>Yaesu</a:t>
            </a:r>
            <a:r>
              <a:rPr lang="en-US" sz="2400" dirty="0"/>
              <a:t> FTdx-3000 @ $2,700</a:t>
            </a:r>
          </a:p>
          <a:p>
            <a:pPr>
              <a:spcBef>
                <a:spcPct val="50000"/>
              </a:spcBef>
            </a:pPr>
            <a:r>
              <a:rPr lang="en-US" sz="2400" dirty="0" err="1"/>
              <a:t>Elecraft</a:t>
            </a:r>
            <a:r>
              <a:rPr lang="en-US" sz="2400" dirty="0"/>
              <a:t> KX3 with 100 watt PA option around</a:t>
            </a:r>
            <a:r>
              <a:rPr lang="en-US" dirty="0"/>
              <a:t> </a:t>
            </a:r>
            <a:r>
              <a:rPr lang="en-US" sz="2400" dirty="0"/>
              <a:t>$1,700</a:t>
            </a: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idx="4294967295"/>
          </p:nvPr>
        </p:nvSpPr>
        <p:spPr>
          <a:xfrm>
            <a:off x="762000" y="762000"/>
            <a:ext cx="7924800" cy="533400"/>
          </a:xfrm>
        </p:spPr>
        <p:txBody>
          <a:bodyPr/>
          <a:lstStyle/>
          <a:p>
            <a:pPr eaLnBrk="1" hangingPunct="1"/>
            <a:r>
              <a:rPr lang="en-US" sz="3200" smtClean="0"/>
              <a:t>Transmit Intermodulation IC-7410	</a:t>
            </a:r>
          </a:p>
        </p:txBody>
      </p:sp>
      <p:sp>
        <p:nvSpPr>
          <p:cNvPr id="28675" name="Rectangle 3"/>
          <p:cNvSpPr>
            <a:spLocks noGrp="1" noChangeArrowheads="1"/>
          </p:cNvSpPr>
          <p:nvPr>
            <p:ph type="body" idx="4294967295"/>
          </p:nvPr>
        </p:nvSpPr>
        <p:spPr>
          <a:xfrm>
            <a:off x="838200" y="1905000"/>
            <a:ext cx="7693025" cy="4419600"/>
          </a:xfrm>
        </p:spPr>
        <p:txBody>
          <a:bodyPr/>
          <a:lstStyle/>
          <a:p>
            <a:pPr eaLnBrk="1" hangingPunct="1"/>
            <a:r>
              <a:rPr lang="en-US" smtClean="0"/>
              <a:t>White noise fed into mic jack to approximate speech using IC-7410.</a:t>
            </a:r>
          </a:p>
          <a:p>
            <a:pPr eaLnBrk="1" hangingPunct="1"/>
            <a:r>
              <a:rPr lang="en-US" smtClean="0"/>
              <a:t>(This is a typical example, not just this rig.)</a:t>
            </a:r>
          </a:p>
          <a:p>
            <a:pPr eaLnBrk="1" hangingPunct="1"/>
            <a:endParaRPr lang="en-US" smtClean="0"/>
          </a:p>
          <a:p>
            <a:pPr eaLnBrk="1" hangingPunct="1"/>
            <a:r>
              <a:rPr lang="en-US" smtClean="0"/>
              <a:t>Look at the “shoulders” of IMD close-in to the transmit passband.</a:t>
            </a:r>
          </a:p>
          <a:p>
            <a:pPr eaLnBrk="1" hangingPunct="1"/>
            <a:endParaRPr lang="en-US" smtClean="0"/>
          </a:p>
          <a:p>
            <a:pPr eaLnBrk="1" hangingPunct="1"/>
            <a:r>
              <a:rPr lang="en-US" smtClean="0"/>
              <a:t>If this station is 3 kHz away and is strong, hearing a weak signal will be difficult.     </a:t>
            </a:r>
          </a:p>
          <a:p>
            <a:pPr eaLnBrk="1" hangingPunct="1"/>
            <a:endParaRPr lang="en-US" smtClean="0"/>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idx="4294967295"/>
          </p:nvPr>
        </p:nvSpPr>
        <p:spPr>
          <a:xfrm>
            <a:off x="762000" y="762000"/>
            <a:ext cx="7924800" cy="533400"/>
          </a:xfrm>
        </p:spPr>
        <p:txBody>
          <a:bodyPr/>
          <a:lstStyle/>
          <a:p>
            <a:pPr eaLnBrk="1" hangingPunct="1"/>
            <a:r>
              <a:rPr lang="en-US" sz="3200" smtClean="0"/>
              <a:t>Icom IC-7410 Class AB, White Noise</a:t>
            </a:r>
          </a:p>
        </p:txBody>
      </p:sp>
      <p:pic>
        <p:nvPicPr>
          <p:cNvPr id="29699" name="Picture 6" descr="WhiteNoise7410-1a"/>
          <p:cNvPicPr>
            <a:picLocks noChangeAspect="1" noChangeArrowheads="1"/>
          </p:cNvPicPr>
          <p:nvPr/>
        </p:nvPicPr>
        <p:blipFill>
          <a:blip r:embed="rId3" cstate="print"/>
          <a:srcRect/>
          <a:stretch>
            <a:fillRect/>
          </a:stretch>
        </p:blipFill>
        <p:spPr bwMode="auto">
          <a:xfrm>
            <a:off x="838200" y="1524000"/>
            <a:ext cx="6781800" cy="4984750"/>
          </a:xfrm>
          <a:prstGeom prst="rect">
            <a:avLst/>
          </a:prstGeom>
          <a:noFill/>
          <a:ln w="9525">
            <a:noFill/>
            <a:miter lim="800000"/>
            <a:headEnd/>
            <a:tailEnd/>
          </a:ln>
        </p:spPr>
      </p:pic>
      <p:sp>
        <p:nvSpPr>
          <p:cNvPr id="29700" name="Line 7"/>
          <p:cNvSpPr>
            <a:spLocks noChangeShapeType="1"/>
          </p:cNvSpPr>
          <p:nvPr/>
        </p:nvSpPr>
        <p:spPr bwMode="auto">
          <a:xfrm flipH="1">
            <a:off x="1981200" y="3276600"/>
            <a:ext cx="1676400" cy="0"/>
          </a:xfrm>
          <a:prstGeom prst="line">
            <a:avLst/>
          </a:prstGeom>
          <a:noFill/>
          <a:ln w="57150">
            <a:solidFill>
              <a:srgbClr val="FF0000"/>
            </a:solidFill>
            <a:round/>
            <a:headEnd type="triangle" w="med" len="med"/>
            <a:tailEnd type="triangle" w="med" len="med"/>
          </a:ln>
        </p:spPr>
        <p:txBody>
          <a:bodyPr/>
          <a:lstStyle/>
          <a:p>
            <a:endParaRPr lang="en-US"/>
          </a:p>
        </p:txBody>
      </p:sp>
      <p:sp>
        <p:nvSpPr>
          <p:cNvPr id="29701" name="Line 8"/>
          <p:cNvSpPr>
            <a:spLocks noChangeShapeType="1"/>
          </p:cNvSpPr>
          <p:nvPr/>
        </p:nvSpPr>
        <p:spPr bwMode="auto">
          <a:xfrm>
            <a:off x="1981200" y="3276600"/>
            <a:ext cx="0" cy="2514600"/>
          </a:xfrm>
          <a:prstGeom prst="line">
            <a:avLst/>
          </a:prstGeom>
          <a:noFill/>
          <a:ln w="57150">
            <a:solidFill>
              <a:srgbClr val="FF0000"/>
            </a:solidFill>
            <a:round/>
            <a:headEnd type="triangle" w="med" len="med"/>
            <a:tailEnd type="triangle" w="med" len="med"/>
          </a:ln>
        </p:spPr>
        <p:txBody>
          <a:bodyPr/>
          <a:lstStyle/>
          <a:p>
            <a:endParaRPr lang="en-US"/>
          </a:p>
        </p:txBody>
      </p:sp>
      <p:sp>
        <p:nvSpPr>
          <p:cNvPr id="29702" name="Text Box 9"/>
          <p:cNvSpPr txBox="1">
            <a:spLocks noChangeArrowheads="1"/>
          </p:cNvSpPr>
          <p:nvPr/>
        </p:nvSpPr>
        <p:spPr bwMode="auto">
          <a:xfrm>
            <a:off x="1752600" y="2667000"/>
            <a:ext cx="2133600" cy="366713"/>
          </a:xfrm>
          <a:prstGeom prst="rect">
            <a:avLst/>
          </a:prstGeom>
          <a:noFill/>
          <a:ln w="9525">
            <a:noFill/>
            <a:miter lim="800000"/>
            <a:headEnd/>
            <a:tailEnd/>
          </a:ln>
        </p:spPr>
        <p:txBody>
          <a:bodyPr>
            <a:spAutoFit/>
          </a:bodyPr>
          <a:lstStyle/>
          <a:p>
            <a:pPr eaLnBrk="0" hangingPunct="0">
              <a:spcBef>
                <a:spcPct val="50000"/>
              </a:spcBef>
            </a:pPr>
            <a:r>
              <a:rPr lang="en-US" b="1">
                <a:solidFill>
                  <a:srgbClr val="FF0000"/>
                </a:solidFill>
              </a:rPr>
              <a:t>5 kHz from edge</a:t>
            </a:r>
          </a:p>
        </p:txBody>
      </p:sp>
      <p:sp>
        <p:nvSpPr>
          <p:cNvPr id="29703" name="Text Box 10"/>
          <p:cNvSpPr txBox="1">
            <a:spLocks noChangeArrowheads="1"/>
          </p:cNvSpPr>
          <p:nvPr/>
        </p:nvSpPr>
        <p:spPr bwMode="auto">
          <a:xfrm>
            <a:off x="2362200" y="5486400"/>
            <a:ext cx="2743200" cy="366713"/>
          </a:xfrm>
          <a:prstGeom prst="rect">
            <a:avLst/>
          </a:prstGeom>
          <a:noFill/>
          <a:ln w="9525">
            <a:noFill/>
            <a:miter lim="800000"/>
            <a:headEnd/>
            <a:tailEnd/>
          </a:ln>
        </p:spPr>
        <p:txBody>
          <a:bodyPr>
            <a:spAutoFit/>
          </a:bodyPr>
          <a:lstStyle/>
          <a:p>
            <a:pPr eaLnBrk="0" hangingPunct="0">
              <a:spcBef>
                <a:spcPct val="50000"/>
              </a:spcBef>
            </a:pPr>
            <a:r>
              <a:rPr lang="en-US" b="1">
                <a:solidFill>
                  <a:srgbClr val="FF0000"/>
                </a:solidFill>
              </a:rPr>
              <a:t>60 dB down @ 5 kHz</a:t>
            </a:r>
          </a:p>
        </p:txBody>
      </p:sp>
      <p:sp>
        <p:nvSpPr>
          <p:cNvPr id="29704" name="Text Box 11"/>
          <p:cNvSpPr txBox="1">
            <a:spLocks noChangeArrowheads="1"/>
          </p:cNvSpPr>
          <p:nvPr/>
        </p:nvSpPr>
        <p:spPr bwMode="auto">
          <a:xfrm>
            <a:off x="3429000" y="152400"/>
            <a:ext cx="5181600" cy="396875"/>
          </a:xfrm>
          <a:prstGeom prst="rect">
            <a:avLst/>
          </a:prstGeom>
          <a:noFill/>
          <a:ln w="9525">
            <a:noFill/>
            <a:miter lim="800000"/>
            <a:headEnd/>
            <a:tailEnd/>
          </a:ln>
        </p:spPr>
        <p:txBody>
          <a:bodyPr>
            <a:spAutoFit/>
          </a:bodyPr>
          <a:lstStyle/>
          <a:p>
            <a:pPr eaLnBrk="0" hangingPunct="0">
              <a:spcBef>
                <a:spcPct val="50000"/>
              </a:spcBef>
            </a:pPr>
            <a:r>
              <a:rPr lang="en-US" sz="2000" b="1">
                <a:solidFill>
                  <a:srgbClr val="FF0000"/>
                </a:solidFill>
              </a:rPr>
              <a:t>Noise source = GR 1381, 5-kHz -3 dB BW</a:t>
            </a: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a:xfrm>
            <a:off x="762000" y="762000"/>
            <a:ext cx="7924800" cy="533400"/>
          </a:xfrm>
        </p:spPr>
        <p:txBody>
          <a:bodyPr/>
          <a:lstStyle/>
          <a:p>
            <a:r>
              <a:rPr lang="en-US" sz="3200" smtClean="0"/>
              <a:t>Broad signals Also Exist on CW	</a:t>
            </a:r>
          </a:p>
        </p:txBody>
      </p:sp>
      <p:sp>
        <p:nvSpPr>
          <p:cNvPr id="30723" name="Rectangle 3"/>
          <p:cNvSpPr>
            <a:spLocks noGrp="1" noChangeArrowheads="1"/>
          </p:cNvSpPr>
          <p:nvPr>
            <p:ph type="body" idx="1"/>
          </p:nvPr>
        </p:nvSpPr>
        <p:spPr>
          <a:xfrm>
            <a:off x="838200" y="1828800"/>
            <a:ext cx="7693025" cy="4181475"/>
          </a:xfrm>
        </p:spPr>
        <p:txBody>
          <a:bodyPr/>
          <a:lstStyle/>
          <a:p>
            <a:r>
              <a:rPr lang="en-US" smtClean="0"/>
              <a:t>The following slide shows the difference between a rise time of 3 milliseconds vs. 10 milliseconds. </a:t>
            </a:r>
          </a:p>
          <a:p>
            <a:r>
              <a:rPr lang="en-US" smtClean="0">
                <a:solidFill>
                  <a:srgbClr val="FF0000"/>
                </a:solidFill>
              </a:rPr>
              <a:t>There is a 20 dB difference in the strength of the key click 700 Hz removed from the transmitting station.</a:t>
            </a:r>
          </a:p>
          <a:p>
            <a:r>
              <a:rPr lang="en-US" smtClean="0"/>
              <a:t>(Transmitter was a Ten-Tec Omni-VII that has a menu to adjust the rise time.)</a:t>
            </a:r>
          </a:p>
          <a:p>
            <a:endParaRPr lang="en-US" smtClean="0"/>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idx="4294967295"/>
          </p:nvPr>
        </p:nvSpPr>
        <p:spPr/>
        <p:txBody>
          <a:bodyPr/>
          <a:lstStyle/>
          <a:p>
            <a:pPr eaLnBrk="1" hangingPunct="1"/>
            <a:r>
              <a:rPr lang="en-US" sz="2400" smtClean="0"/>
              <a:t>Spectrum of CW Signal on HP 3585A Analyzer</a:t>
            </a:r>
          </a:p>
        </p:txBody>
      </p:sp>
      <p:sp>
        <p:nvSpPr>
          <p:cNvPr id="31747" name="Text Box 3"/>
          <p:cNvSpPr txBox="1">
            <a:spLocks noChangeArrowheads="1"/>
          </p:cNvSpPr>
          <p:nvPr/>
        </p:nvSpPr>
        <p:spPr bwMode="auto">
          <a:xfrm>
            <a:off x="1600200" y="1676400"/>
            <a:ext cx="7543800" cy="457200"/>
          </a:xfrm>
          <a:prstGeom prst="rect">
            <a:avLst/>
          </a:prstGeom>
          <a:noFill/>
          <a:ln w="9525">
            <a:noFill/>
            <a:miter lim="800000"/>
            <a:headEnd/>
            <a:tailEnd/>
          </a:ln>
        </p:spPr>
        <p:txBody>
          <a:bodyPr>
            <a:spAutoFit/>
          </a:bodyPr>
          <a:lstStyle/>
          <a:p>
            <a:pPr eaLnBrk="0" hangingPunct="0"/>
            <a:r>
              <a:rPr lang="en-US" sz="2400"/>
              <a:t>Comparison of 3 msec vs 10 msec rise time</a:t>
            </a:r>
            <a:r>
              <a:rPr lang="en-US"/>
              <a:t> </a:t>
            </a:r>
          </a:p>
        </p:txBody>
      </p:sp>
      <p:pic>
        <p:nvPicPr>
          <p:cNvPr id="31748" name="Picture 6" descr="KeyingBoth"/>
          <p:cNvPicPr>
            <a:picLocks noChangeAspect="1" noChangeArrowheads="1"/>
          </p:cNvPicPr>
          <p:nvPr/>
        </p:nvPicPr>
        <p:blipFill>
          <a:blip r:embed="rId2" cstate="print"/>
          <a:srcRect/>
          <a:stretch>
            <a:fillRect/>
          </a:stretch>
        </p:blipFill>
        <p:spPr bwMode="auto">
          <a:xfrm>
            <a:off x="1066800" y="2209800"/>
            <a:ext cx="7848600" cy="4648200"/>
          </a:xfrm>
          <a:prstGeom prst="rect">
            <a:avLst/>
          </a:prstGeom>
          <a:noFill/>
          <a:ln w="9525">
            <a:noFill/>
            <a:miter lim="800000"/>
            <a:headEnd/>
            <a:tailEnd/>
          </a:ln>
        </p:spPr>
      </p:pic>
      <p:sp>
        <p:nvSpPr>
          <p:cNvPr id="31749" name="Line 7"/>
          <p:cNvSpPr>
            <a:spLocks noChangeShapeType="1"/>
          </p:cNvSpPr>
          <p:nvPr/>
        </p:nvSpPr>
        <p:spPr bwMode="auto">
          <a:xfrm flipV="1">
            <a:off x="5715000" y="4876800"/>
            <a:ext cx="152400" cy="1447800"/>
          </a:xfrm>
          <a:prstGeom prst="line">
            <a:avLst/>
          </a:prstGeom>
          <a:noFill/>
          <a:ln w="38100">
            <a:solidFill>
              <a:srgbClr val="FF0000"/>
            </a:solidFill>
            <a:round/>
            <a:headEnd/>
            <a:tailEnd/>
          </a:ln>
        </p:spPr>
        <p:txBody>
          <a:bodyPr/>
          <a:lstStyle/>
          <a:p>
            <a:endParaRPr lang="en-US"/>
          </a:p>
        </p:txBody>
      </p:sp>
      <p:sp>
        <p:nvSpPr>
          <p:cNvPr id="31750" name="Line 8"/>
          <p:cNvSpPr>
            <a:spLocks noChangeShapeType="1"/>
          </p:cNvSpPr>
          <p:nvPr/>
        </p:nvSpPr>
        <p:spPr bwMode="auto">
          <a:xfrm>
            <a:off x="6324600" y="4876800"/>
            <a:ext cx="152400" cy="1371600"/>
          </a:xfrm>
          <a:prstGeom prst="line">
            <a:avLst/>
          </a:prstGeom>
          <a:noFill/>
          <a:ln w="38100">
            <a:solidFill>
              <a:srgbClr val="FF0000"/>
            </a:solidFill>
            <a:round/>
            <a:headEnd/>
            <a:tailEnd/>
          </a:ln>
        </p:spPr>
        <p:txBody>
          <a:bodyPr/>
          <a:lstStyle/>
          <a:p>
            <a:endParaRPr lang="en-US"/>
          </a:p>
        </p:txBody>
      </p:sp>
      <p:sp>
        <p:nvSpPr>
          <p:cNvPr id="31751" name="Line 9"/>
          <p:cNvSpPr>
            <a:spLocks noChangeShapeType="1"/>
          </p:cNvSpPr>
          <p:nvPr/>
        </p:nvSpPr>
        <p:spPr bwMode="auto">
          <a:xfrm>
            <a:off x="5867400" y="4876800"/>
            <a:ext cx="457200" cy="0"/>
          </a:xfrm>
          <a:prstGeom prst="line">
            <a:avLst/>
          </a:prstGeom>
          <a:noFill/>
          <a:ln w="38100">
            <a:solidFill>
              <a:srgbClr val="FF0000"/>
            </a:solidFill>
            <a:round/>
            <a:headEnd/>
            <a:tailEnd/>
          </a:ln>
        </p:spPr>
        <p:txBody>
          <a:bodyPr/>
          <a:lstStyle/>
          <a:p>
            <a:endParaRPr lang="en-US"/>
          </a:p>
        </p:txBody>
      </p:sp>
      <p:sp>
        <p:nvSpPr>
          <p:cNvPr id="31752" name="Line 10"/>
          <p:cNvSpPr>
            <a:spLocks noChangeShapeType="1"/>
          </p:cNvSpPr>
          <p:nvPr/>
        </p:nvSpPr>
        <p:spPr bwMode="auto">
          <a:xfrm>
            <a:off x="6096000" y="5410200"/>
            <a:ext cx="0" cy="762000"/>
          </a:xfrm>
          <a:prstGeom prst="line">
            <a:avLst/>
          </a:prstGeom>
          <a:noFill/>
          <a:ln w="57150">
            <a:solidFill>
              <a:srgbClr val="FF6600"/>
            </a:solidFill>
            <a:round/>
            <a:headEnd type="triangle" w="med" len="med"/>
            <a:tailEnd type="triangle" w="med" len="med"/>
          </a:ln>
        </p:spPr>
        <p:txBody>
          <a:bodyPr/>
          <a:lstStyle/>
          <a:p>
            <a:endParaRPr lang="en-US"/>
          </a:p>
        </p:txBody>
      </p:sp>
      <p:sp>
        <p:nvSpPr>
          <p:cNvPr id="31753" name="Text Box 11"/>
          <p:cNvSpPr txBox="1">
            <a:spLocks noChangeArrowheads="1"/>
          </p:cNvSpPr>
          <p:nvPr/>
        </p:nvSpPr>
        <p:spPr bwMode="auto">
          <a:xfrm>
            <a:off x="6705600" y="4419600"/>
            <a:ext cx="2133600" cy="822325"/>
          </a:xfrm>
          <a:prstGeom prst="rect">
            <a:avLst/>
          </a:prstGeom>
          <a:noFill/>
          <a:ln w="9525">
            <a:noFill/>
            <a:miter lim="800000"/>
            <a:headEnd/>
            <a:tailEnd/>
          </a:ln>
        </p:spPr>
        <p:txBody>
          <a:bodyPr>
            <a:spAutoFit/>
          </a:bodyPr>
          <a:lstStyle/>
          <a:p>
            <a:pPr eaLnBrk="0" hangingPunct="0">
              <a:spcBef>
                <a:spcPct val="50000"/>
              </a:spcBef>
            </a:pPr>
            <a:r>
              <a:rPr lang="en-US"/>
              <a:t> </a:t>
            </a:r>
            <a:r>
              <a:rPr lang="en-US" sz="2400">
                <a:solidFill>
                  <a:srgbClr val="FF6600"/>
                </a:solidFill>
              </a:rPr>
              <a:t>20 dB difference</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a:xfrm>
            <a:off x="762000" y="762000"/>
            <a:ext cx="7924800" cy="533400"/>
          </a:xfrm>
        </p:spPr>
        <p:txBody>
          <a:bodyPr/>
          <a:lstStyle/>
          <a:p>
            <a:pPr eaLnBrk="1" hangingPunct="1"/>
            <a:r>
              <a:rPr lang="en-US" sz="3200" smtClean="0"/>
              <a:t>AGC Impulse Noise Anomaly	</a:t>
            </a:r>
          </a:p>
        </p:txBody>
      </p:sp>
      <p:sp>
        <p:nvSpPr>
          <p:cNvPr id="32771" name="Rectangle 3"/>
          <p:cNvSpPr>
            <a:spLocks noGrp="1" noChangeArrowheads="1"/>
          </p:cNvSpPr>
          <p:nvPr>
            <p:ph type="body" idx="1"/>
          </p:nvPr>
        </p:nvSpPr>
        <p:spPr/>
        <p:txBody>
          <a:bodyPr/>
          <a:lstStyle/>
          <a:p>
            <a:pPr eaLnBrk="1" hangingPunct="1">
              <a:buFont typeface="Wingdings" pitchFamily="2" charset="2"/>
              <a:buNone/>
            </a:pPr>
            <a:r>
              <a:rPr lang="en-US" sz="2400" dirty="0" smtClean="0"/>
              <a:t>Most new radios since 2003 exaggerate impulse noise.  </a:t>
            </a:r>
          </a:p>
          <a:p>
            <a:pPr eaLnBrk="1" hangingPunct="1">
              <a:buFont typeface="Wingdings" pitchFamily="2" charset="2"/>
              <a:buNone/>
            </a:pPr>
            <a:endParaRPr lang="en-US" sz="2400" dirty="0" smtClean="0"/>
          </a:p>
          <a:p>
            <a:pPr eaLnBrk="1" hangingPunct="1">
              <a:buFont typeface="Wingdings" pitchFamily="2" charset="2"/>
              <a:buNone/>
            </a:pPr>
            <a:r>
              <a:rPr lang="en-US" sz="2400" dirty="0" smtClean="0">
                <a:solidFill>
                  <a:srgbClr val="FF0000"/>
                </a:solidFill>
              </a:rPr>
              <a:t>The exceptions: </a:t>
            </a:r>
            <a:r>
              <a:rPr lang="en-US" sz="2400" dirty="0" err="1" smtClean="0">
                <a:solidFill>
                  <a:srgbClr val="FF0000"/>
                </a:solidFill>
              </a:rPr>
              <a:t>Elecraft</a:t>
            </a:r>
            <a:r>
              <a:rPr lang="en-US" sz="2400" dirty="0" smtClean="0">
                <a:solidFill>
                  <a:srgbClr val="FF0000"/>
                </a:solidFill>
              </a:rPr>
              <a:t>, Flex &amp; some newer Ten-Tec </a:t>
            </a:r>
            <a:r>
              <a:rPr lang="en-US" sz="2400" dirty="0" smtClean="0"/>
              <a:t> </a:t>
            </a:r>
          </a:p>
          <a:p>
            <a:pPr eaLnBrk="1" hangingPunct="1">
              <a:buFont typeface="Wingdings" pitchFamily="2" charset="2"/>
              <a:buNone/>
            </a:pPr>
            <a:endParaRPr lang="en-US" sz="2400" dirty="0" smtClean="0"/>
          </a:p>
          <a:p>
            <a:pPr eaLnBrk="1" hangingPunct="1">
              <a:buFont typeface="Wingdings" pitchFamily="2" charset="2"/>
              <a:buNone/>
            </a:pPr>
            <a:r>
              <a:rPr lang="en-US" sz="2400" dirty="0" smtClean="0"/>
              <a:t>Programmed DSP to ignore a tick, click or pop.</a:t>
            </a:r>
          </a:p>
          <a:p>
            <a:pPr eaLnBrk="1" hangingPunct="1">
              <a:buFont typeface="Wingdings" pitchFamily="2" charset="2"/>
              <a:buNone/>
            </a:pPr>
            <a:endParaRPr lang="en-US" sz="2400" dirty="0" smtClean="0"/>
          </a:p>
          <a:p>
            <a:pPr eaLnBrk="1" hangingPunct="1">
              <a:buFont typeface="Wingdings" pitchFamily="2" charset="2"/>
              <a:buNone/>
            </a:pPr>
            <a:r>
              <a:rPr lang="en-US" sz="2400" dirty="0" err="1" smtClean="0"/>
              <a:t>Elecraft</a:t>
            </a:r>
            <a:r>
              <a:rPr lang="en-US" sz="2400" dirty="0" smtClean="0"/>
              <a:t> calls it the Sherwood Test.</a:t>
            </a:r>
          </a:p>
          <a:p>
            <a:pPr eaLnBrk="1" hangingPunct="1">
              <a:buFont typeface="Wingdings" pitchFamily="2" charset="2"/>
              <a:buNone/>
            </a:pPr>
            <a:r>
              <a:rPr lang="en-US" sz="2400" dirty="0" smtClean="0"/>
              <a:t> </a:t>
            </a: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990600" y="762000"/>
            <a:ext cx="7924800" cy="533400"/>
          </a:xfrm>
        </p:spPr>
        <p:txBody>
          <a:bodyPr/>
          <a:lstStyle/>
          <a:p>
            <a:pPr eaLnBrk="1" hangingPunct="1"/>
            <a:r>
              <a:rPr lang="en-US" sz="3200" smtClean="0"/>
              <a:t>Omni-7 on Top  -  Pro III on Bottom</a:t>
            </a:r>
          </a:p>
        </p:txBody>
      </p:sp>
      <p:pic>
        <p:nvPicPr>
          <p:cNvPr id="33795" name="Picture 3" descr="ImpulseNoise1a"/>
          <p:cNvPicPr>
            <a:picLocks noChangeAspect="1" noChangeArrowheads="1"/>
          </p:cNvPicPr>
          <p:nvPr/>
        </p:nvPicPr>
        <p:blipFill>
          <a:blip r:embed="rId2" cstate="print"/>
          <a:srcRect/>
          <a:stretch>
            <a:fillRect/>
          </a:stretch>
        </p:blipFill>
        <p:spPr bwMode="auto">
          <a:xfrm>
            <a:off x="914400" y="1600200"/>
            <a:ext cx="7924800" cy="5029200"/>
          </a:xfrm>
          <a:prstGeom prst="rect">
            <a:avLst/>
          </a:prstGeom>
          <a:noFill/>
          <a:ln w="9525">
            <a:noFill/>
            <a:miter lim="800000"/>
            <a:headEnd/>
            <a:tailEnd/>
          </a:ln>
        </p:spPr>
      </p:pic>
      <p:sp>
        <p:nvSpPr>
          <p:cNvPr id="33796" name="Text Box 4"/>
          <p:cNvSpPr txBox="1">
            <a:spLocks noChangeArrowheads="1"/>
          </p:cNvSpPr>
          <p:nvPr/>
        </p:nvSpPr>
        <p:spPr bwMode="auto">
          <a:xfrm>
            <a:off x="1295400" y="3429000"/>
            <a:ext cx="76200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FF0000"/>
                </a:solidFill>
              </a:rPr>
              <a:t>Electric Fence firing off every 2 seconds, 160 meters</a:t>
            </a:r>
          </a:p>
        </p:txBody>
      </p:sp>
      <p:sp>
        <p:nvSpPr>
          <p:cNvPr id="33797" name="Text Box 5"/>
          <p:cNvSpPr txBox="1">
            <a:spLocks noChangeArrowheads="1"/>
          </p:cNvSpPr>
          <p:nvPr/>
        </p:nvSpPr>
        <p:spPr bwMode="auto">
          <a:xfrm>
            <a:off x="1295400" y="1600200"/>
            <a:ext cx="449580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0000"/>
                </a:solidFill>
              </a:rPr>
              <a:t>CW signal about 15 WPM</a:t>
            </a:r>
          </a:p>
        </p:txBody>
      </p:sp>
      <p:sp>
        <p:nvSpPr>
          <p:cNvPr id="33798" name="Text Box 6"/>
          <p:cNvSpPr txBox="1">
            <a:spLocks noChangeArrowheads="1"/>
          </p:cNvSpPr>
          <p:nvPr/>
        </p:nvSpPr>
        <p:spPr bwMode="auto">
          <a:xfrm>
            <a:off x="6858000" y="4038600"/>
            <a:ext cx="1371600" cy="1192213"/>
          </a:xfrm>
          <a:prstGeom prst="rect">
            <a:avLst/>
          </a:prstGeom>
          <a:noFill/>
          <a:ln w="9525">
            <a:noFill/>
            <a:miter lim="800000"/>
            <a:headEnd/>
            <a:tailEnd/>
          </a:ln>
        </p:spPr>
        <p:txBody>
          <a:bodyPr>
            <a:spAutoFit/>
          </a:bodyPr>
          <a:lstStyle/>
          <a:p>
            <a:pPr eaLnBrk="0" hangingPunct="0">
              <a:spcBef>
                <a:spcPct val="50000"/>
              </a:spcBef>
            </a:pPr>
            <a:endParaRPr lang="en-US"/>
          </a:p>
          <a:p>
            <a:pPr eaLnBrk="0" hangingPunct="0">
              <a:spcBef>
                <a:spcPct val="50000"/>
              </a:spcBef>
            </a:pPr>
            <a:r>
              <a:rPr lang="en-US"/>
              <a:t>   </a:t>
            </a:r>
            <a:r>
              <a:rPr lang="en-US" b="1">
                <a:solidFill>
                  <a:srgbClr val="FF0000"/>
                </a:solidFill>
              </a:rPr>
              <a:t>2 sec</a:t>
            </a:r>
          </a:p>
          <a:p>
            <a:pPr eaLnBrk="0" hangingPunct="0">
              <a:spcBef>
                <a:spcPct val="50000"/>
              </a:spcBef>
            </a:pPr>
            <a:endParaRPr lang="en-US"/>
          </a:p>
        </p:txBody>
      </p:sp>
      <p:sp>
        <p:nvSpPr>
          <p:cNvPr id="33799" name="Line 7"/>
          <p:cNvSpPr>
            <a:spLocks noChangeShapeType="1"/>
          </p:cNvSpPr>
          <p:nvPr/>
        </p:nvSpPr>
        <p:spPr bwMode="auto">
          <a:xfrm flipH="1">
            <a:off x="7010400" y="4191000"/>
            <a:ext cx="838200" cy="0"/>
          </a:xfrm>
          <a:prstGeom prst="line">
            <a:avLst/>
          </a:prstGeom>
          <a:noFill/>
          <a:ln w="38100">
            <a:solidFill>
              <a:srgbClr val="FF0000"/>
            </a:solidFill>
            <a:round/>
            <a:headEnd type="triangle" w="med" len="med"/>
            <a:tailEnd type="triangle" w="med" len="med"/>
          </a:ln>
        </p:spPr>
        <p:txBody>
          <a:bodyPr/>
          <a:lstStyle/>
          <a:p>
            <a:endParaRPr lang="en-US"/>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a:xfrm>
            <a:off x="990600" y="762000"/>
            <a:ext cx="7924800" cy="533400"/>
          </a:xfrm>
        </p:spPr>
        <p:txBody>
          <a:bodyPr/>
          <a:lstStyle/>
          <a:p>
            <a:pPr eaLnBrk="1" hangingPunct="1"/>
            <a:r>
              <a:rPr lang="en-US" dirty="0" smtClean="0"/>
              <a:t>Listen to 30 second audio clip</a:t>
            </a:r>
          </a:p>
        </p:txBody>
      </p:sp>
      <p:sp>
        <p:nvSpPr>
          <p:cNvPr id="34819" name="Rectangle 3"/>
          <p:cNvSpPr>
            <a:spLocks noGrp="1" noChangeArrowheads="1"/>
          </p:cNvSpPr>
          <p:nvPr>
            <p:ph type="body" idx="1"/>
          </p:nvPr>
        </p:nvSpPr>
        <p:spPr>
          <a:xfrm>
            <a:off x="838200" y="2286000"/>
            <a:ext cx="7693025" cy="2971800"/>
          </a:xfrm>
        </p:spPr>
        <p:txBody>
          <a:bodyPr/>
          <a:lstStyle/>
          <a:p>
            <a:pPr eaLnBrk="1" hangingPunct="1"/>
            <a:r>
              <a:rPr lang="en-US" smtClean="0"/>
              <a:t>Audio Icom 756 Pro III</a:t>
            </a:r>
          </a:p>
          <a:p>
            <a:pPr eaLnBrk="1" hangingPunct="1"/>
            <a:r>
              <a:rPr lang="en-US" smtClean="0"/>
              <a:t>160 meters, 4 PM, Dec 13, 2008</a:t>
            </a:r>
          </a:p>
          <a:p>
            <a:pPr eaLnBrk="1" hangingPunct="1"/>
            <a:r>
              <a:rPr lang="en-US" smtClean="0"/>
              <a:t>Electric fence &amp; CW signals</a:t>
            </a:r>
          </a:p>
          <a:p>
            <a:pPr eaLnBrk="1" hangingPunct="1"/>
            <a:r>
              <a:rPr lang="en-US" smtClean="0"/>
              <a:t>KV4FZ calling DX station</a:t>
            </a:r>
          </a:p>
          <a:p>
            <a:pPr eaLnBrk="1" hangingPunct="1"/>
            <a:r>
              <a:rPr lang="en-US" smtClean="0">
                <a:solidFill>
                  <a:srgbClr val="FF0000"/>
                </a:solidFill>
              </a:rPr>
              <a:t>Note volume level relatively constant</a:t>
            </a:r>
          </a:p>
          <a:p>
            <a:pPr eaLnBrk="1" hangingPunct="1"/>
            <a:endParaRPr lang="en-US" smtClean="0"/>
          </a:p>
        </p:txBody>
      </p:sp>
      <p:pic>
        <p:nvPicPr>
          <p:cNvPr id="402436" name="ImpulseRight30Sec.wav">
            <a:hlinkClick r:id="" action="ppaction://media"/>
          </p:cNvPr>
          <p:cNvPicPr>
            <a:picLocks noRot="1" noChangeAspect="1" noChangeArrowheads="1"/>
          </p:cNvPicPr>
          <p:nvPr>
            <a:audioFile r:link="rId1"/>
          </p:nvPr>
        </p:nvPicPr>
        <p:blipFill>
          <a:blip r:embed="rId3" cstate="print"/>
          <a:srcRect/>
          <a:stretch>
            <a:fillRect/>
          </a:stretch>
        </p:blipFill>
        <p:spPr bwMode="auto">
          <a:xfrm>
            <a:off x="8153400" y="838200"/>
            <a:ext cx="304800" cy="304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40243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82" fill="hold"/>
                                        <p:tgtEl>
                                          <p:spTgt spid="402436"/>
                                        </p:tgtEl>
                                      </p:cBhvr>
                                    </p:cmd>
                                  </p:childTnLst>
                                </p:cTn>
                              </p:par>
                            </p:childTnLst>
                          </p:cTn>
                        </p:par>
                      </p:childTnLst>
                    </p:cTn>
                  </p:par>
                </p:childTnLst>
              </p:cTn>
              <p:nextCondLst>
                <p:cond evt="onClick" delay="0">
                  <p:tgtEl>
                    <p:spTgt spid="40243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02436"/>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a:xfrm>
            <a:off x="762000" y="762000"/>
            <a:ext cx="7924800" cy="533400"/>
          </a:xfrm>
        </p:spPr>
        <p:txBody>
          <a:bodyPr/>
          <a:lstStyle/>
          <a:p>
            <a:pPr eaLnBrk="1" hangingPunct="1"/>
            <a:r>
              <a:rPr lang="en-US" dirty="0" smtClean="0"/>
              <a:t>Audio clip with DSP AGC problem</a:t>
            </a:r>
          </a:p>
        </p:txBody>
      </p:sp>
      <p:sp>
        <p:nvSpPr>
          <p:cNvPr id="35843" name="Rectangle 3"/>
          <p:cNvSpPr>
            <a:spLocks noGrp="1" noChangeArrowheads="1"/>
          </p:cNvSpPr>
          <p:nvPr>
            <p:ph type="body" idx="1"/>
          </p:nvPr>
        </p:nvSpPr>
        <p:spPr>
          <a:xfrm>
            <a:off x="838200" y="1524000"/>
            <a:ext cx="7693025" cy="5181600"/>
          </a:xfrm>
        </p:spPr>
        <p:txBody>
          <a:bodyPr/>
          <a:lstStyle/>
          <a:p>
            <a:pPr eaLnBrk="1" hangingPunct="1"/>
            <a:r>
              <a:rPr lang="en-US" dirty="0" smtClean="0"/>
              <a:t>Audio Ten-Tec Omni-VII</a:t>
            </a:r>
          </a:p>
          <a:p>
            <a:pPr eaLnBrk="1" hangingPunct="1"/>
            <a:r>
              <a:rPr lang="en-US" dirty="0" smtClean="0"/>
              <a:t>160 meters, 4 PM, Dec 13, 2008</a:t>
            </a:r>
          </a:p>
          <a:p>
            <a:pPr eaLnBrk="1" hangingPunct="1"/>
            <a:r>
              <a:rPr lang="en-US" dirty="0" smtClean="0"/>
              <a:t>Electric Fence &amp; CW signals </a:t>
            </a:r>
          </a:p>
          <a:p>
            <a:pPr eaLnBrk="1" hangingPunct="1"/>
            <a:r>
              <a:rPr lang="en-US" dirty="0" smtClean="0"/>
              <a:t>Exact same signals as with Pro III</a:t>
            </a:r>
          </a:p>
          <a:p>
            <a:pPr eaLnBrk="1" hangingPunct="1"/>
            <a:r>
              <a:rPr lang="en-US" dirty="0" smtClean="0">
                <a:solidFill>
                  <a:srgbClr val="FF0000"/>
                </a:solidFill>
              </a:rPr>
              <a:t>Note AGC being hammered by impulses</a:t>
            </a:r>
          </a:p>
          <a:p>
            <a:pPr eaLnBrk="1" hangingPunct="1"/>
            <a:r>
              <a:rPr lang="en-US" dirty="0" smtClean="0"/>
              <a:t>Other rigs with the same AGC problem:</a:t>
            </a:r>
          </a:p>
          <a:p>
            <a:pPr eaLnBrk="1" hangingPunct="1"/>
            <a:r>
              <a:rPr lang="en-US" dirty="0" smtClean="0"/>
              <a:t>IC-7800, IC-7700, IC-7600 &amp; IC-7000</a:t>
            </a:r>
          </a:p>
          <a:p>
            <a:pPr eaLnBrk="1" hangingPunct="1"/>
            <a:r>
              <a:rPr lang="en-US" dirty="0" smtClean="0"/>
              <a:t>FTdx-9000, FTdx-5000, FTdx-3000</a:t>
            </a:r>
          </a:p>
          <a:p>
            <a:pPr eaLnBrk="1" hangingPunct="1"/>
            <a:r>
              <a:rPr lang="en-US" dirty="0" smtClean="0"/>
              <a:t>TS-990S</a:t>
            </a:r>
          </a:p>
          <a:p>
            <a:pPr eaLnBrk="1" hangingPunct="1"/>
            <a:r>
              <a:rPr lang="en-US" dirty="0" smtClean="0"/>
              <a:t>Orion I &amp; II</a:t>
            </a:r>
          </a:p>
          <a:p>
            <a:pPr eaLnBrk="1" hangingPunct="1"/>
            <a:endParaRPr lang="en-US" dirty="0" smtClean="0"/>
          </a:p>
          <a:p>
            <a:pPr eaLnBrk="1" hangingPunct="1"/>
            <a:endParaRPr lang="en-US" dirty="0" smtClean="0"/>
          </a:p>
        </p:txBody>
      </p:sp>
      <p:pic>
        <p:nvPicPr>
          <p:cNvPr id="403460" name="ImpulseLeft30Sec.wav">
            <a:hlinkClick r:id="" action="ppaction://media"/>
          </p:cNvPr>
          <p:cNvPicPr>
            <a:picLocks noRot="1" noChangeAspect="1" noChangeArrowheads="1"/>
          </p:cNvPicPr>
          <p:nvPr>
            <a:audioFile r:link="rId1"/>
          </p:nvPr>
        </p:nvPicPr>
        <p:blipFill>
          <a:blip r:embed="rId4" cstate="print"/>
          <a:srcRect/>
          <a:stretch>
            <a:fillRect/>
          </a:stretch>
        </p:blipFill>
        <p:spPr bwMode="auto">
          <a:xfrm>
            <a:off x="8534400" y="838200"/>
            <a:ext cx="304800" cy="304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40346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24" fill="hold"/>
                                        <p:tgtEl>
                                          <p:spTgt spid="403460"/>
                                        </p:tgtEl>
                                      </p:cBhvr>
                                    </p:cmd>
                                  </p:childTnLst>
                                </p:cTn>
                              </p:par>
                            </p:childTnLst>
                          </p:cTn>
                        </p:par>
                      </p:childTnLst>
                    </p:cTn>
                  </p:par>
                </p:childTnLst>
              </p:cTn>
              <p:nextCondLst>
                <p:cond evt="onClick" delay="0">
                  <p:tgtEl>
                    <p:spTgt spid="40346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03460"/>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a:xfrm>
            <a:off x="762000" y="762000"/>
            <a:ext cx="7924800" cy="533400"/>
          </a:xfrm>
        </p:spPr>
        <p:txBody>
          <a:bodyPr/>
          <a:lstStyle/>
          <a:p>
            <a:pPr eaLnBrk="1" hangingPunct="1"/>
            <a:r>
              <a:rPr lang="en-US" sz="3200" smtClean="0"/>
              <a:t>Contest Fatigue from audio artifacts</a:t>
            </a:r>
          </a:p>
        </p:txBody>
      </p:sp>
      <p:sp>
        <p:nvSpPr>
          <p:cNvPr id="36867" name="Rectangle 3"/>
          <p:cNvSpPr>
            <a:spLocks noGrp="1" noChangeArrowheads="1"/>
          </p:cNvSpPr>
          <p:nvPr>
            <p:ph type="body" idx="1"/>
          </p:nvPr>
        </p:nvSpPr>
        <p:spPr/>
        <p:txBody>
          <a:bodyPr/>
          <a:lstStyle/>
          <a:p>
            <a:pPr eaLnBrk="1" hangingPunct="1"/>
            <a:r>
              <a:rPr lang="en-US" smtClean="0"/>
              <a:t>In the “good old days”, a pair of 6V6s in push pull were common.  Audio was smooth and pleasant.</a:t>
            </a:r>
          </a:p>
          <a:p>
            <a:pPr eaLnBrk="1" hangingPunct="1"/>
            <a:r>
              <a:rPr lang="en-US" smtClean="0"/>
              <a:t>Often today receive audio is an after thought.</a:t>
            </a:r>
          </a:p>
          <a:p>
            <a:pPr eaLnBrk="1" hangingPunct="1"/>
            <a:r>
              <a:rPr lang="en-US" smtClean="0"/>
              <a:t>The rig manufacturers need to be concerned about the noise and distortion beyond the 300 to 3000 Hz bandwidth.  Our ears hear much more than 2700 Hz of bandwidth. </a:t>
            </a: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a:xfrm>
            <a:off x="838200" y="762000"/>
            <a:ext cx="7924800" cy="533400"/>
          </a:xfrm>
        </p:spPr>
        <p:txBody>
          <a:bodyPr/>
          <a:lstStyle/>
          <a:p>
            <a:pPr eaLnBrk="1" hangingPunct="1"/>
            <a:r>
              <a:rPr lang="en-US" sz="3200" smtClean="0"/>
              <a:t>Screen shot from Elecraft Lab Fall 2008</a:t>
            </a:r>
          </a:p>
        </p:txBody>
      </p:sp>
      <p:sp>
        <p:nvSpPr>
          <p:cNvPr id="37891" name="Text Box 3"/>
          <p:cNvSpPr txBox="1">
            <a:spLocks noChangeArrowheads="1"/>
          </p:cNvSpPr>
          <p:nvPr/>
        </p:nvSpPr>
        <p:spPr bwMode="auto">
          <a:xfrm>
            <a:off x="3276600" y="152400"/>
            <a:ext cx="58674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FF0000"/>
                </a:solidFill>
              </a:rPr>
              <a:t>Factory Confirms K3 Audio Problem</a:t>
            </a:r>
          </a:p>
        </p:txBody>
      </p:sp>
      <p:pic>
        <p:nvPicPr>
          <p:cNvPr id="37892" name="Picture 4" descr="8ohm speaker 800mw green choke"/>
          <p:cNvPicPr>
            <a:picLocks noChangeAspect="1" noChangeArrowheads="1"/>
          </p:cNvPicPr>
          <p:nvPr/>
        </p:nvPicPr>
        <p:blipFill>
          <a:blip r:embed="rId2" cstate="print"/>
          <a:srcRect/>
          <a:stretch>
            <a:fillRect/>
          </a:stretch>
        </p:blipFill>
        <p:spPr bwMode="auto">
          <a:xfrm>
            <a:off x="1143000" y="1600200"/>
            <a:ext cx="7696200" cy="5029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762000" y="609600"/>
            <a:ext cx="7924800" cy="762000"/>
          </a:xfrm>
        </p:spPr>
        <p:txBody>
          <a:bodyPr/>
          <a:lstStyle/>
          <a:p>
            <a:pPr eaLnBrk="1" hangingPunct="1"/>
            <a:r>
              <a:rPr lang="en-US" sz="3200" b="0" smtClean="0">
                <a:latin typeface="Arial Black" pitchFamily="34" charset="0"/>
              </a:rPr>
              <a:t>What is unusual about new rigs?</a:t>
            </a:r>
          </a:p>
        </p:txBody>
      </p:sp>
      <p:sp>
        <p:nvSpPr>
          <p:cNvPr id="6147" name="Rectangle 4"/>
          <p:cNvSpPr>
            <a:spLocks noChangeArrowheads="1"/>
          </p:cNvSpPr>
          <p:nvPr/>
        </p:nvSpPr>
        <p:spPr bwMode="auto">
          <a:xfrm>
            <a:off x="762000" y="1600200"/>
            <a:ext cx="8305800" cy="519113"/>
          </a:xfrm>
          <a:prstGeom prst="rect">
            <a:avLst/>
          </a:prstGeom>
          <a:noFill/>
          <a:ln w="9525">
            <a:noFill/>
            <a:miter lim="800000"/>
            <a:headEnd/>
            <a:tailEnd/>
          </a:ln>
        </p:spPr>
        <p:txBody>
          <a:bodyPr>
            <a:spAutoFit/>
          </a:bodyPr>
          <a:lstStyle/>
          <a:p>
            <a:pPr eaLnBrk="0" hangingPunct="0"/>
            <a:endParaRPr lang="en-US" sz="2800" b="1">
              <a:solidFill>
                <a:srgbClr val="000066"/>
              </a:solidFill>
            </a:endParaRPr>
          </a:p>
        </p:txBody>
      </p:sp>
      <p:sp>
        <p:nvSpPr>
          <p:cNvPr id="6148" name="Text Box 8"/>
          <p:cNvSpPr txBox="1">
            <a:spLocks noChangeArrowheads="1"/>
          </p:cNvSpPr>
          <p:nvPr/>
        </p:nvSpPr>
        <p:spPr bwMode="auto">
          <a:xfrm>
            <a:off x="914400" y="1676400"/>
            <a:ext cx="7620000" cy="4970591"/>
          </a:xfrm>
          <a:prstGeom prst="rect">
            <a:avLst/>
          </a:prstGeom>
          <a:noFill/>
          <a:ln w="9525">
            <a:noFill/>
            <a:miter lim="800000"/>
            <a:headEnd/>
            <a:tailEnd/>
          </a:ln>
        </p:spPr>
        <p:txBody>
          <a:bodyPr wrap="square">
            <a:spAutoFit/>
          </a:bodyPr>
          <a:lstStyle/>
          <a:p>
            <a:pPr>
              <a:spcBef>
                <a:spcPct val="50000"/>
              </a:spcBef>
            </a:pPr>
            <a:r>
              <a:rPr lang="en-US" sz="2000" dirty="0" err="1"/>
              <a:t>Hilberling</a:t>
            </a:r>
            <a:r>
              <a:rPr lang="en-US" sz="2000" dirty="0"/>
              <a:t> may be the last virtually pure analog rig to be designed.</a:t>
            </a:r>
          </a:p>
          <a:p>
            <a:pPr>
              <a:spcBef>
                <a:spcPct val="50000"/>
              </a:spcBef>
            </a:pPr>
            <a:r>
              <a:rPr lang="en-US" sz="2000" dirty="0"/>
              <a:t>(Also has excellent phase noise, 10-25 dB better than FTdx-5000)</a:t>
            </a:r>
          </a:p>
          <a:p>
            <a:pPr>
              <a:spcBef>
                <a:spcPct val="50000"/>
              </a:spcBef>
            </a:pPr>
            <a:r>
              <a:rPr lang="en-US" sz="2000" dirty="0"/>
              <a:t>Kenwood TS-990 is 5X the cost of the effective TS-590S</a:t>
            </a:r>
          </a:p>
          <a:p>
            <a:pPr>
              <a:spcBef>
                <a:spcPct val="50000"/>
              </a:spcBef>
            </a:pPr>
            <a:r>
              <a:rPr lang="en-US" sz="2000" dirty="0"/>
              <a:t>Flex is advertising a very flexible system that </a:t>
            </a:r>
            <a:r>
              <a:rPr lang="en-US" sz="2000" dirty="0" smtClean="0"/>
              <a:t>is now shipping.</a:t>
            </a:r>
            <a:endParaRPr lang="en-US" sz="2000" dirty="0"/>
          </a:p>
          <a:p>
            <a:pPr>
              <a:spcBef>
                <a:spcPct val="50000"/>
              </a:spcBef>
            </a:pPr>
            <a:r>
              <a:rPr lang="en-US" sz="2000" dirty="0" err="1"/>
              <a:t>Yaesu</a:t>
            </a:r>
            <a:r>
              <a:rPr lang="en-US" sz="2000" dirty="0"/>
              <a:t> 3000 has a disappointing synthesizer compared to 5000</a:t>
            </a:r>
          </a:p>
          <a:p>
            <a:pPr>
              <a:spcBef>
                <a:spcPct val="50000"/>
              </a:spcBef>
            </a:pPr>
            <a:r>
              <a:rPr lang="en-US" sz="2000" dirty="0"/>
              <a:t>(Significant performance drop at half the price of FTdx-5000)</a:t>
            </a:r>
          </a:p>
          <a:p>
            <a:pPr>
              <a:spcBef>
                <a:spcPct val="50000"/>
              </a:spcBef>
            </a:pPr>
            <a:r>
              <a:rPr lang="en-US" sz="2000" dirty="0"/>
              <a:t>(Also FTdx-3000 has some serious ergonomic issues)</a:t>
            </a:r>
          </a:p>
          <a:p>
            <a:pPr>
              <a:spcBef>
                <a:spcPct val="50000"/>
              </a:spcBef>
            </a:pPr>
            <a:r>
              <a:rPr lang="en-US" sz="2000" dirty="0" err="1"/>
              <a:t>Elecraft</a:t>
            </a:r>
            <a:r>
              <a:rPr lang="en-US" sz="2000" dirty="0"/>
              <a:t> KX3 has phase noise nearly as good as the </a:t>
            </a:r>
            <a:r>
              <a:rPr lang="en-US" sz="2000" dirty="0" err="1"/>
              <a:t>Hilberling</a:t>
            </a:r>
            <a:endParaRPr lang="en-US" sz="2000" dirty="0"/>
          </a:p>
          <a:p>
            <a:pPr>
              <a:spcBef>
                <a:spcPct val="50000"/>
              </a:spcBef>
            </a:pPr>
            <a:r>
              <a:rPr lang="en-US" sz="2000" dirty="0"/>
              <a:t>(Due to direct conversion, close-in CW performance limited) </a:t>
            </a:r>
          </a:p>
          <a:p>
            <a:pPr>
              <a:spcBef>
                <a:spcPct val="50000"/>
              </a:spcBef>
            </a:pPr>
            <a:r>
              <a:rPr lang="en-US" sz="2000" dirty="0"/>
              <a:t>(KX3 QSK not competitive with K3 QSK)</a:t>
            </a:r>
          </a:p>
          <a:p>
            <a:pPr>
              <a:spcBef>
                <a:spcPct val="50000"/>
              </a:spcBef>
            </a:pPr>
            <a:endParaRPr lang="en-US" dirty="0"/>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a:xfrm>
            <a:off x="838200" y="762000"/>
            <a:ext cx="7924800" cy="533400"/>
          </a:xfrm>
        </p:spPr>
        <p:txBody>
          <a:bodyPr/>
          <a:lstStyle/>
          <a:p>
            <a:pPr eaLnBrk="1" hangingPunct="1"/>
            <a:r>
              <a:rPr lang="en-US" sz="3200" smtClean="0"/>
              <a:t>K3 After New Choke Installed</a:t>
            </a:r>
          </a:p>
        </p:txBody>
      </p:sp>
      <p:pic>
        <p:nvPicPr>
          <p:cNvPr id="38915" name="Picture 3" descr="8ohm speaker 800mw new choke"/>
          <p:cNvPicPr>
            <a:picLocks noChangeAspect="1" noChangeArrowheads="1"/>
          </p:cNvPicPr>
          <p:nvPr/>
        </p:nvPicPr>
        <p:blipFill>
          <a:blip r:embed="rId2" cstate="print"/>
          <a:srcRect/>
          <a:stretch>
            <a:fillRect/>
          </a:stretch>
        </p:blipFill>
        <p:spPr bwMode="auto">
          <a:xfrm>
            <a:off x="1219200" y="1905000"/>
            <a:ext cx="6858000" cy="4343400"/>
          </a:xfrm>
          <a:prstGeom prst="rect">
            <a:avLst/>
          </a:prstGeom>
          <a:noFill/>
          <a:ln w="9525">
            <a:noFill/>
            <a:miter lim="800000"/>
            <a:headEnd/>
            <a:tailEnd/>
          </a:ln>
        </p:spPr>
      </p:pic>
      <p:sp>
        <p:nvSpPr>
          <p:cNvPr id="38916" name="Text Box 4"/>
          <p:cNvSpPr txBox="1">
            <a:spLocks noChangeArrowheads="1"/>
          </p:cNvSpPr>
          <p:nvPr/>
        </p:nvSpPr>
        <p:spPr bwMode="auto">
          <a:xfrm>
            <a:off x="3352800" y="228600"/>
            <a:ext cx="57912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FF0000"/>
                </a:solidFill>
              </a:rPr>
              <a:t>Factory Addresses K3 Audio Problem</a:t>
            </a:r>
            <a:r>
              <a:rPr lang="en-US"/>
              <a:t> </a:t>
            </a: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a:xfrm>
            <a:off x="762000" y="762000"/>
            <a:ext cx="7924800" cy="533400"/>
          </a:xfrm>
        </p:spPr>
        <p:txBody>
          <a:bodyPr/>
          <a:lstStyle/>
          <a:p>
            <a:pPr eaLnBrk="1" hangingPunct="1"/>
            <a:r>
              <a:rPr lang="en-US" sz="3200" smtClean="0"/>
              <a:t>Icom 756 Pro III Harmonic Distortion	</a:t>
            </a:r>
          </a:p>
        </p:txBody>
      </p:sp>
      <p:pic>
        <p:nvPicPr>
          <p:cNvPr id="39939" name="Picture 3" descr="ProIII-Harmonic1a"/>
          <p:cNvPicPr>
            <a:picLocks noChangeAspect="1" noChangeArrowheads="1"/>
          </p:cNvPicPr>
          <p:nvPr/>
        </p:nvPicPr>
        <p:blipFill>
          <a:blip r:embed="rId2" cstate="print"/>
          <a:srcRect/>
          <a:stretch>
            <a:fillRect/>
          </a:stretch>
        </p:blipFill>
        <p:spPr bwMode="auto">
          <a:xfrm>
            <a:off x="1066800" y="1582738"/>
            <a:ext cx="7620000" cy="5046662"/>
          </a:xfrm>
          <a:prstGeom prst="rect">
            <a:avLst/>
          </a:prstGeom>
          <a:noFill/>
          <a:ln w="9525">
            <a:noFill/>
            <a:miter lim="800000"/>
            <a:headEnd/>
            <a:tailEnd/>
          </a:ln>
        </p:spPr>
      </p:pic>
      <p:sp>
        <p:nvSpPr>
          <p:cNvPr id="39940" name="Text Box 4"/>
          <p:cNvSpPr txBox="1">
            <a:spLocks noChangeArrowheads="1"/>
          </p:cNvSpPr>
          <p:nvPr/>
        </p:nvSpPr>
        <p:spPr bwMode="auto">
          <a:xfrm>
            <a:off x="3429000" y="228600"/>
            <a:ext cx="45720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FF0000"/>
                </a:solidFill>
              </a:rPr>
              <a:t> 0.1 % distortion</a:t>
            </a: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a:xfrm>
            <a:off x="914400" y="762000"/>
            <a:ext cx="7924800" cy="533400"/>
          </a:xfrm>
        </p:spPr>
        <p:txBody>
          <a:bodyPr/>
          <a:lstStyle/>
          <a:p>
            <a:pPr eaLnBrk="1" hangingPunct="1"/>
            <a:r>
              <a:rPr lang="en-US" sz="3200" smtClean="0"/>
              <a:t>Icom 756 Pro III in-band IMD Distortion</a:t>
            </a:r>
          </a:p>
        </p:txBody>
      </p:sp>
      <p:pic>
        <p:nvPicPr>
          <p:cNvPr id="40963" name="Picture 3" descr="Pro3-Imd1a"/>
          <p:cNvPicPr>
            <a:picLocks noChangeAspect="1" noChangeArrowheads="1"/>
          </p:cNvPicPr>
          <p:nvPr/>
        </p:nvPicPr>
        <p:blipFill>
          <a:blip r:embed="rId2" cstate="print"/>
          <a:srcRect/>
          <a:stretch>
            <a:fillRect/>
          </a:stretch>
        </p:blipFill>
        <p:spPr bwMode="auto">
          <a:xfrm>
            <a:off x="1371600" y="1447800"/>
            <a:ext cx="7315200" cy="5410200"/>
          </a:xfrm>
          <a:prstGeom prst="rect">
            <a:avLst/>
          </a:prstGeom>
          <a:noFill/>
          <a:ln w="9525">
            <a:noFill/>
            <a:miter lim="800000"/>
            <a:headEnd/>
            <a:tailEnd/>
          </a:ln>
        </p:spPr>
      </p:pic>
      <p:sp>
        <p:nvSpPr>
          <p:cNvPr id="40964" name="Text Box 4"/>
          <p:cNvSpPr txBox="1">
            <a:spLocks noChangeArrowheads="1"/>
          </p:cNvSpPr>
          <p:nvPr/>
        </p:nvSpPr>
        <p:spPr bwMode="auto">
          <a:xfrm>
            <a:off x="3429000" y="228600"/>
            <a:ext cx="51816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FF0000"/>
                </a:solidFill>
              </a:rPr>
              <a:t>&lt; 0.3 % distortion</a:t>
            </a:r>
          </a:p>
        </p:txBody>
      </p:sp>
      <p:sp>
        <p:nvSpPr>
          <p:cNvPr id="40965" name="Line 5"/>
          <p:cNvSpPr>
            <a:spLocks noChangeShapeType="1"/>
          </p:cNvSpPr>
          <p:nvPr/>
        </p:nvSpPr>
        <p:spPr bwMode="auto">
          <a:xfrm flipV="1">
            <a:off x="3733800" y="2743200"/>
            <a:ext cx="0" cy="1600200"/>
          </a:xfrm>
          <a:prstGeom prst="line">
            <a:avLst/>
          </a:prstGeom>
          <a:noFill/>
          <a:ln w="38100">
            <a:solidFill>
              <a:schemeClr val="bg1"/>
            </a:solidFill>
            <a:round/>
            <a:headEnd type="triangle" w="med" len="med"/>
            <a:tailEnd type="triangle" w="med" len="med"/>
          </a:ln>
        </p:spPr>
        <p:txBody>
          <a:bodyPr/>
          <a:lstStyle/>
          <a:p>
            <a:endParaRPr lang="en-US"/>
          </a:p>
        </p:txBody>
      </p:sp>
      <p:sp>
        <p:nvSpPr>
          <p:cNvPr id="40966" name="Text Box 6"/>
          <p:cNvSpPr txBox="1">
            <a:spLocks noChangeArrowheads="1"/>
          </p:cNvSpPr>
          <p:nvPr/>
        </p:nvSpPr>
        <p:spPr bwMode="auto">
          <a:xfrm>
            <a:off x="3810000" y="3429000"/>
            <a:ext cx="2667000" cy="396875"/>
          </a:xfrm>
          <a:prstGeom prst="rect">
            <a:avLst/>
          </a:prstGeom>
          <a:noFill/>
          <a:ln w="9525">
            <a:noFill/>
            <a:miter lim="800000"/>
            <a:headEnd/>
            <a:tailEnd/>
          </a:ln>
        </p:spPr>
        <p:txBody>
          <a:bodyPr>
            <a:spAutoFit/>
          </a:bodyPr>
          <a:lstStyle/>
          <a:p>
            <a:pPr eaLnBrk="0" hangingPunct="0">
              <a:spcBef>
                <a:spcPct val="50000"/>
              </a:spcBef>
            </a:pPr>
            <a:r>
              <a:rPr lang="en-US" sz="2000">
                <a:solidFill>
                  <a:schemeClr val="bg1"/>
                </a:solidFill>
              </a:rPr>
              <a:t>-54 dB 3</a:t>
            </a:r>
            <a:r>
              <a:rPr lang="en-US" sz="2000" baseline="30000">
                <a:solidFill>
                  <a:schemeClr val="bg1"/>
                </a:solidFill>
              </a:rPr>
              <a:t>rd</a:t>
            </a:r>
            <a:r>
              <a:rPr lang="en-US" sz="2000">
                <a:solidFill>
                  <a:schemeClr val="bg1"/>
                </a:solidFill>
              </a:rPr>
              <a:t> Order IMD</a:t>
            </a: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a:xfrm>
            <a:off x="762000" y="838200"/>
            <a:ext cx="7924800" cy="457200"/>
          </a:xfrm>
        </p:spPr>
        <p:txBody>
          <a:bodyPr/>
          <a:lstStyle/>
          <a:p>
            <a:r>
              <a:rPr lang="en-US" sz="3200" smtClean="0"/>
              <a:t>Choices today on rig selection	</a:t>
            </a:r>
          </a:p>
        </p:txBody>
      </p:sp>
      <p:sp>
        <p:nvSpPr>
          <p:cNvPr id="41987" name="Rectangle 3"/>
          <p:cNvSpPr>
            <a:spLocks noGrp="1" noChangeArrowheads="1"/>
          </p:cNvSpPr>
          <p:nvPr>
            <p:ph type="body" idx="1"/>
          </p:nvPr>
        </p:nvSpPr>
        <p:spPr>
          <a:xfrm>
            <a:off x="838200" y="1600200"/>
            <a:ext cx="7693025" cy="3724275"/>
          </a:xfrm>
        </p:spPr>
        <p:txBody>
          <a:bodyPr/>
          <a:lstStyle/>
          <a:p>
            <a:r>
              <a:rPr lang="en-US" smtClean="0"/>
              <a:t>We have rigs from $1000 to $18,000 for sale.</a:t>
            </a:r>
          </a:p>
          <a:p>
            <a:r>
              <a:rPr lang="en-US" smtClean="0"/>
              <a:t>Many do well in contest conditions.</a:t>
            </a:r>
          </a:p>
          <a:p>
            <a:r>
              <a:rPr lang="en-US" smtClean="0"/>
              <a:t>It is hard evaluate on-air performance from some of the published data.</a:t>
            </a:r>
          </a:p>
          <a:p>
            <a:r>
              <a:rPr lang="en-US" smtClean="0"/>
              <a:t>Many aspects of a radio affect contest scores</a:t>
            </a:r>
          </a:p>
          <a:p>
            <a:r>
              <a:rPr lang="en-US" smtClean="0"/>
              <a:t>In the end, hopefully you enjoy using  your rig on the air !  </a:t>
            </a: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logo"/>
          <p:cNvPicPr>
            <a:picLocks noGrp="1" noChangeAspect="1" noChangeArrowheads="1"/>
          </p:cNvPicPr>
          <p:nvPr>
            <p:ph idx="1"/>
          </p:nvPr>
        </p:nvPicPr>
        <p:blipFill>
          <a:blip r:embed="rId3" cstate="print"/>
          <a:srcRect/>
          <a:stretch>
            <a:fillRect/>
          </a:stretch>
        </p:blipFill>
        <p:spPr>
          <a:xfrm>
            <a:off x="2057400" y="1905000"/>
            <a:ext cx="657225" cy="1628775"/>
          </a:xfrm>
        </p:spPr>
      </p:pic>
      <p:sp>
        <p:nvSpPr>
          <p:cNvPr id="43011" name="Rectangle 3"/>
          <p:cNvSpPr>
            <a:spLocks noChangeArrowheads="1"/>
          </p:cNvSpPr>
          <p:nvPr/>
        </p:nvSpPr>
        <p:spPr bwMode="auto">
          <a:xfrm>
            <a:off x="2590800" y="2084388"/>
            <a:ext cx="5026025" cy="701675"/>
          </a:xfrm>
          <a:prstGeom prst="rect">
            <a:avLst/>
          </a:prstGeom>
          <a:noFill/>
          <a:ln w="9525">
            <a:noFill/>
            <a:miter lim="800000"/>
            <a:headEnd/>
            <a:tailEnd/>
          </a:ln>
        </p:spPr>
        <p:txBody>
          <a:bodyPr wrap="none">
            <a:spAutoFit/>
          </a:bodyPr>
          <a:lstStyle/>
          <a:p>
            <a:pPr eaLnBrk="0" hangingPunct="0"/>
            <a:r>
              <a:rPr lang="en-US" sz="4000"/>
              <a:t> </a:t>
            </a:r>
            <a:r>
              <a:rPr lang="en-US" sz="4000">
                <a:solidFill>
                  <a:srgbClr val="000000"/>
                </a:solidFill>
                <a:latin typeface="Impact" pitchFamily="34" charset="0"/>
              </a:rPr>
              <a:t>Sherwood Engineering</a:t>
            </a:r>
          </a:p>
        </p:txBody>
      </p:sp>
      <p:sp>
        <p:nvSpPr>
          <p:cNvPr id="43012" name="Text Box 4"/>
          <p:cNvSpPr txBox="1">
            <a:spLocks noChangeArrowheads="1"/>
          </p:cNvSpPr>
          <p:nvPr/>
        </p:nvSpPr>
        <p:spPr bwMode="auto">
          <a:xfrm>
            <a:off x="838200" y="3886200"/>
            <a:ext cx="8305800" cy="519113"/>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800000"/>
                </a:solidFill>
                <a:latin typeface="Arial Narrow" pitchFamily="34" charset="0"/>
              </a:rPr>
              <a:t>http://www.sherwood-engineering.com</a:t>
            </a:r>
          </a:p>
        </p:txBody>
      </p:sp>
      <p:sp>
        <p:nvSpPr>
          <p:cNvPr id="43013" name="Text Box 5"/>
          <p:cNvSpPr txBox="1">
            <a:spLocks noChangeArrowheads="1"/>
          </p:cNvSpPr>
          <p:nvPr/>
        </p:nvSpPr>
        <p:spPr bwMode="auto">
          <a:xfrm>
            <a:off x="838200" y="5181600"/>
            <a:ext cx="8153400" cy="519113"/>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800000"/>
                </a:solidFill>
                <a:latin typeface="Arial Narrow" pitchFamily="34" charset="0"/>
              </a:rPr>
              <a:t>http://www.NC0B.com</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762000" y="762000"/>
            <a:ext cx="7924800" cy="533400"/>
          </a:xfrm>
        </p:spPr>
        <p:txBody>
          <a:bodyPr/>
          <a:lstStyle/>
          <a:p>
            <a:pPr eaLnBrk="1" hangingPunct="1"/>
            <a:r>
              <a:rPr lang="en-US" sz="3200" smtClean="0"/>
              <a:t>Are there any Deal Changers this year?</a:t>
            </a:r>
          </a:p>
        </p:txBody>
      </p:sp>
      <p:sp>
        <p:nvSpPr>
          <p:cNvPr id="7171" name="Rectangle 3"/>
          <p:cNvSpPr>
            <a:spLocks noGrp="1" noChangeArrowheads="1"/>
          </p:cNvSpPr>
          <p:nvPr>
            <p:ph type="body" idx="1"/>
          </p:nvPr>
        </p:nvSpPr>
        <p:spPr>
          <a:xfrm>
            <a:off x="762000" y="1600200"/>
            <a:ext cx="7693025" cy="4876800"/>
          </a:xfrm>
        </p:spPr>
        <p:txBody>
          <a:bodyPr/>
          <a:lstStyle/>
          <a:p>
            <a:pPr eaLnBrk="1" hangingPunct="1"/>
            <a:r>
              <a:rPr lang="en-US" sz="2400" smtClean="0"/>
              <a:t>The Hilberling has required many hardware updates after I tested it and used it in two contests.  </a:t>
            </a:r>
          </a:p>
          <a:p>
            <a:pPr eaLnBrk="1" hangingPunct="1"/>
            <a:r>
              <a:rPr lang="en-US" sz="2400" smtClean="0"/>
              <a:t>At $18K+, it will be a niche product.</a:t>
            </a:r>
          </a:p>
          <a:p>
            <a:pPr eaLnBrk="1" hangingPunct="1"/>
            <a:r>
              <a:rPr lang="en-US" sz="2400" smtClean="0"/>
              <a:t>The 990 vs. 590 leave a significant pricing hole.	</a:t>
            </a:r>
          </a:p>
          <a:p>
            <a:pPr eaLnBrk="1" hangingPunct="1"/>
            <a:r>
              <a:rPr lang="en-US" sz="2400" smtClean="0"/>
              <a:t>Flex 6000 series: is Mouse Control OK for contests?</a:t>
            </a:r>
          </a:p>
          <a:p>
            <a:pPr eaLnBrk="1" hangingPunct="1"/>
            <a:r>
              <a:rPr lang="en-US" sz="2400" smtClean="0"/>
              <a:t>Yaesu continues to do processing in their ALC.</a:t>
            </a:r>
          </a:p>
          <a:p>
            <a:pPr eaLnBrk="1" hangingPunct="1"/>
            <a:r>
              <a:rPr lang="en-US" sz="2400" smtClean="0"/>
              <a:t>The advantages of Class A PA are negated by Yaesu ALC design.</a:t>
            </a:r>
          </a:p>
          <a:p>
            <a:pPr eaLnBrk="1" hangingPunct="1"/>
            <a:r>
              <a:rPr lang="en-US" sz="2400" smtClean="0"/>
              <a:t>Unlikely the KX3 will appeal to serious contesters due to its size.</a:t>
            </a:r>
          </a:p>
          <a:p>
            <a:pPr eaLnBrk="1" hangingPunct="1"/>
            <a:r>
              <a:rPr lang="en-US" sz="2400" smtClean="0"/>
              <a:t>That said, it worked really well in W1BB CW contest</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838200" y="762000"/>
            <a:ext cx="7924800" cy="533400"/>
          </a:xfrm>
        </p:spPr>
        <p:txBody>
          <a:bodyPr/>
          <a:lstStyle/>
          <a:p>
            <a:pPr eaLnBrk="1" hangingPunct="1"/>
            <a:r>
              <a:rPr lang="en-US" sz="3200" smtClean="0"/>
              <a:t>Details - Hilberling PT-8000A</a:t>
            </a:r>
          </a:p>
        </p:txBody>
      </p:sp>
      <p:sp>
        <p:nvSpPr>
          <p:cNvPr id="8195" name="Rectangle 3"/>
          <p:cNvSpPr>
            <a:spLocks noGrp="1" noChangeArrowheads="1"/>
          </p:cNvSpPr>
          <p:nvPr>
            <p:ph type="body" idx="1"/>
          </p:nvPr>
        </p:nvSpPr>
        <p:spPr>
          <a:xfrm>
            <a:off x="838200" y="1600200"/>
            <a:ext cx="7693025" cy="4953000"/>
          </a:xfrm>
        </p:spPr>
        <p:txBody>
          <a:bodyPr/>
          <a:lstStyle/>
          <a:p>
            <a:pPr eaLnBrk="1" hangingPunct="1"/>
            <a:r>
              <a:rPr lang="en-US" dirty="0" smtClean="0"/>
              <a:t>Covers 160 – 2 meters  </a:t>
            </a:r>
          </a:p>
          <a:p>
            <a:pPr eaLnBrk="1" hangingPunct="1"/>
            <a:r>
              <a:rPr lang="en-US" dirty="0" smtClean="0"/>
              <a:t>16-Pole crystal filters, plus audio DSP </a:t>
            </a:r>
          </a:p>
          <a:p>
            <a:pPr eaLnBrk="1" hangingPunct="1"/>
            <a:r>
              <a:rPr lang="en-US" dirty="0" smtClean="0"/>
              <a:t>600 watt PA </a:t>
            </a:r>
            <a:r>
              <a:rPr lang="en-US" dirty="0" err="1" smtClean="0"/>
              <a:t>derated</a:t>
            </a:r>
            <a:r>
              <a:rPr lang="en-US" dirty="0" smtClean="0"/>
              <a:t> to 200 watts; quite clean  </a:t>
            </a:r>
          </a:p>
          <a:p>
            <a:pPr eaLnBrk="1" hangingPunct="1"/>
            <a:r>
              <a:rPr lang="en-US" dirty="0" smtClean="0"/>
              <a:t>Any 2012 production units require major hardware updates</a:t>
            </a:r>
          </a:p>
          <a:p>
            <a:pPr eaLnBrk="1" hangingPunct="1"/>
            <a:r>
              <a:rPr lang="en-US" dirty="0" smtClean="0"/>
              <a:t>Adding 250 Hz crystal CW filter selection was mandatory for good CW performance</a:t>
            </a:r>
          </a:p>
          <a:p>
            <a:pPr eaLnBrk="1" hangingPunct="1"/>
            <a:r>
              <a:rPr lang="en-US" dirty="0" smtClean="0"/>
              <a:t>Price is a significant issue</a:t>
            </a:r>
          </a:p>
          <a:p>
            <a:pPr eaLnBrk="1" hangingPunct="1"/>
            <a:r>
              <a:rPr lang="en-US" dirty="0" smtClean="0"/>
              <a:t>Requires computer for band scope</a:t>
            </a:r>
          </a:p>
          <a:p>
            <a:pPr eaLnBrk="1" hangingPunct="1"/>
            <a:endParaRPr lang="en-US" dirty="0" smtClean="0"/>
          </a:p>
          <a:p>
            <a:pPr eaLnBrk="1" hangingPunct="1"/>
            <a:endParaRPr lang="en-US" dirty="0" smtClean="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762000" y="762000"/>
            <a:ext cx="7924800" cy="533400"/>
          </a:xfrm>
        </p:spPr>
        <p:txBody>
          <a:bodyPr/>
          <a:lstStyle/>
          <a:p>
            <a:pPr eaLnBrk="1" hangingPunct="1"/>
            <a:r>
              <a:rPr lang="en-US" sz="3200" smtClean="0"/>
              <a:t>Details – Kenwood TS-990S	</a:t>
            </a:r>
          </a:p>
        </p:txBody>
      </p:sp>
      <p:sp>
        <p:nvSpPr>
          <p:cNvPr id="9219" name="Rectangle 3"/>
          <p:cNvSpPr>
            <a:spLocks noGrp="1" noChangeArrowheads="1"/>
          </p:cNvSpPr>
          <p:nvPr>
            <p:ph type="body" idx="1"/>
          </p:nvPr>
        </p:nvSpPr>
        <p:spPr>
          <a:xfrm>
            <a:off x="838200" y="1447800"/>
            <a:ext cx="7693025" cy="5410200"/>
          </a:xfrm>
        </p:spPr>
        <p:txBody>
          <a:bodyPr/>
          <a:lstStyle/>
          <a:p>
            <a:pPr eaLnBrk="1" hangingPunct="1"/>
            <a:r>
              <a:rPr lang="en-US" dirty="0" smtClean="0"/>
              <a:t>Main receiver down conversion all bands  </a:t>
            </a:r>
          </a:p>
          <a:p>
            <a:pPr eaLnBrk="1" hangingPunct="1"/>
            <a:r>
              <a:rPr lang="en-US" dirty="0" smtClean="0"/>
              <a:t>Sub receiver same as TS-590S</a:t>
            </a:r>
          </a:p>
          <a:p>
            <a:pPr eaLnBrk="1" hangingPunct="1"/>
            <a:r>
              <a:rPr lang="en-US" dirty="0" smtClean="0"/>
              <a:t>50 V. FET PA, excellent transmit IMD</a:t>
            </a:r>
          </a:p>
          <a:p>
            <a:pPr eaLnBrk="1" hangingPunct="1"/>
            <a:r>
              <a:rPr lang="en-US" dirty="0" smtClean="0"/>
              <a:t>Built-in band scope</a:t>
            </a:r>
          </a:p>
          <a:p>
            <a:pPr eaLnBrk="1" hangingPunct="1"/>
            <a:r>
              <a:rPr lang="en-US" dirty="0" smtClean="0"/>
              <a:t>CW limitations of 590S-style sub-receiver not present on main receiver for 10, 6 &amp; WARC</a:t>
            </a:r>
          </a:p>
          <a:p>
            <a:pPr eaLnBrk="1" hangingPunct="1"/>
            <a:r>
              <a:rPr lang="en-US" dirty="0" smtClean="0"/>
              <a:t>Price competitive with competing flagship products of other OEMs</a:t>
            </a:r>
          </a:p>
          <a:p>
            <a:pPr eaLnBrk="1" hangingPunct="1"/>
            <a:r>
              <a:rPr lang="en-US" dirty="0" smtClean="0"/>
              <a:t>RMDR = 87 dB</a:t>
            </a:r>
            <a:r>
              <a:rPr lang="en-US" dirty="0" smtClean="0">
                <a:solidFill>
                  <a:srgbClr val="FF0000"/>
                </a:solidFill>
              </a:rPr>
              <a:t>*</a:t>
            </a:r>
            <a:r>
              <a:rPr lang="en-US" dirty="0" smtClean="0"/>
              <a:t>.  League’s 1-Hz method Dynamic Range = 111 dB.  24 dB difference !</a:t>
            </a:r>
          </a:p>
          <a:p>
            <a:pPr eaLnBrk="1" hangingPunct="1">
              <a:buNone/>
            </a:pPr>
            <a:r>
              <a:rPr lang="en-US" sz="2400" dirty="0" smtClean="0">
                <a:solidFill>
                  <a:srgbClr val="FF0000"/>
                </a:solidFill>
              </a:rPr>
              <a:t>* (20 meters. Varies by band from 85 dB to 98 dB)</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924800" cy="533400"/>
          </a:xfrm>
        </p:spPr>
        <p:txBody>
          <a:bodyPr/>
          <a:lstStyle/>
          <a:p>
            <a:r>
              <a:rPr lang="en-US" sz="3200" dirty="0" smtClean="0"/>
              <a:t>TS-990s Excellent transmit IMD</a:t>
            </a:r>
            <a:endParaRPr lang="en-US" sz="3200" dirty="0"/>
          </a:p>
        </p:txBody>
      </p:sp>
      <p:pic>
        <p:nvPicPr>
          <p:cNvPr id="4" name="Picture 3" descr="TS-990S-200W-PEP1as.jpg"/>
          <p:cNvPicPr>
            <a:picLocks noChangeAspect="1"/>
          </p:cNvPicPr>
          <p:nvPr/>
        </p:nvPicPr>
        <p:blipFill>
          <a:blip r:embed="rId2" cstate="print"/>
          <a:stretch>
            <a:fillRect/>
          </a:stretch>
        </p:blipFill>
        <p:spPr>
          <a:xfrm>
            <a:off x="1143000" y="1524000"/>
            <a:ext cx="6248400" cy="4905217"/>
          </a:xfrm>
          <a:prstGeom prst="rect">
            <a:avLst/>
          </a:prstGeom>
        </p:spPr>
      </p:pic>
      <p:sp>
        <p:nvSpPr>
          <p:cNvPr id="5" name="TextBox 4"/>
          <p:cNvSpPr txBox="1"/>
          <p:nvPr/>
        </p:nvSpPr>
        <p:spPr>
          <a:xfrm>
            <a:off x="7543800" y="1828800"/>
            <a:ext cx="1447800" cy="4247317"/>
          </a:xfrm>
          <a:prstGeom prst="rect">
            <a:avLst/>
          </a:prstGeom>
          <a:noFill/>
        </p:spPr>
        <p:txBody>
          <a:bodyPr wrap="square" rtlCol="0">
            <a:spAutoFit/>
          </a:bodyPr>
          <a:lstStyle/>
          <a:p>
            <a:r>
              <a:rPr lang="en-US" dirty="0" smtClean="0"/>
              <a:t>3</a:t>
            </a:r>
            <a:r>
              <a:rPr lang="en-US" baseline="30000" dirty="0" smtClean="0"/>
              <a:t>rd</a:t>
            </a:r>
            <a:r>
              <a:rPr lang="en-US" dirty="0" smtClean="0"/>
              <a:t> Order IMD down</a:t>
            </a:r>
          </a:p>
          <a:p>
            <a:r>
              <a:rPr lang="en-US" dirty="0" smtClean="0"/>
              <a:t>34 dB reference test tones </a:t>
            </a:r>
          </a:p>
          <a:p>
            <a:endParaRPr lang="en-US" dirty="0" smtClean="0"/>
          </a:p>
          <a:p>
            <a:r>
              <a:rPr lang="en-US" dirty="0" smtClean="0"/>
              <a:t>Reference</a:t>
            </a:r>
          </a:p>
          <a:p>
            <a:r>
              <a:rPr lang="en-US" dirty="0" smtClean="0"/>
              <a:t>PEP </a:t>
            </a:r>
            <a:r>
              <a:rPr lang="en-US" smtClean="0"/>
              <a:t>= IMD down </a:t>
            </a:r>
            <a:r>
              <a:rPr lang="en-US" dirty="0" smtClean="0"/>
              <a:t>40 dB</a:t>
            </a:r>
          </a:p>
          <a:p>
            <a:endParaRPr lang="en-US" dirty="0" smtClean="0"/>
          </a:p>
          <a:p>
            <a:r>
              <a:rPr lang="en-US" dirty="0" smtClean="0"/>
              <a:t>Note: ARRL and OEMs use the PEP method</a:t>
            </a:r>
            <a:endParaRPr lang="en-US" dirty="0"/>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762000" y="762000"/>
            <a:ext cx="7924800" cy="533400"/>
          </a:xfrm>
        </p:spPr>
        <p:txBody>
          <a:bodyPr/>
          <a:lstStyle/>
          <a:p>
            <a:pPr eaLnBrk="1" hangingPunct="1"/>
            <a:r>
              <a:rPr lang="en-US" sz="3200" smtClean="0"/>
              <a:t>Details – Flex 6000 series</a:t>
            </a:r>
          </a:p>
        </p:txBody>
      </p:sp>
      <p:sp>
        <p:nvSpPr>
          <p:cNvPr id="10243" name="Rectangle 3"/>
          <p:cNvSpPr>
            <a:spLocks noGrp="1" noChangeArrowheads="1"/>
          </p:cNvSpPr>
          <p:nvPr>
            <p:ph type="body" idx="1"/>
          </p:nvPr>
        </p:nvSpPr>
        <p:spPr>
          <a:xfrm>
            <a:off x="838200" y="1828800"/>
            <a:ext cx="8001000" cy="4267200"/>
          </a:xfrm>
        </p:spPr>
        <p:txBody>
          <a:bodyPr/>
          <a:lstStyle/>
          <a:p>
            <a:pPr eaLnBrk="1" hangingPunct="1">
              <a:buFont typeface="Wingdings" pitchFamily="2" charset="2"/>
              <a:buNone/>
            </a:pPr>
            <a:r>
              <a:rPr lang="en-US" dirty="0" smtClean="0"/>
              <a:t>Fantastic band scope with amazing resolution</a:t>
            </a:r>
          </a:p>
          <a:p>
            <a:pPr eaLnBrk="1" hangingPunct="1">
              <a:buFont typeface="Wingdings" pitchFamily="2" charset="2"/>
              <a:buNone/>
            </a:pPr>
            <a:r>
              <a:rPr lang="en-US" dirty="0" smtClean="0"/>
              <a:t>Only used a prototype for 2 days in May</a:t>
            </a:r>
          </a:p>
          <a:p>
            <a:pPr eaLnBrk="1" hangingPunct="1">
              <a:buFont typeface="Wingdings" pitchFamily="2" charset="2"/>
              <a:buNone/>
            </a:pPr>
            <a:r>
              <a:rPr lang="en-US" dirty="0" smtClean="0"/>
              <a:t>Can have multiple receivers and / or </a:t>
            </a:r>
            <a:r>
              <a:rPr lang="en-US" dirty="0" err="1" smtClean="0"/>
              <a:t>bandscopes</a:t>
            </a:r>
            <a:endParaRPr lang="en-US" dirty="0" smtClean="0"/>
          </a:p>
          <a:p>
            <a:pPr eaLnBrk="1" hangingPunct="1">
              <a:buFont typeface="Wingdings" pitchFamily="2" charset="2"/>
              <a:buNone/>
            </a:pPr>
            <a:r>
              <a:rPr lang="en-US" dirty="0" smtClean="0"/>
              <a:t>Only 1 knob &amp; 3 buttons with external Pod</a:t>
            </a:r>
          </a:p>
          <a:p>
            <a:pPr eaLnBrk="1" hangingPunct="1">
              <a:buFont typeface="Wingdings" pitchFamily="2" charset="2"/>
              <a:buNone/>
            </a:pPr>
            <a:r>
              <a:rPr lang="en-US" dirty="0" smtClean="0"/>
              <a:t>Needs more mouse sliders for quick settings adj.</a:t>
            </a:r>
          </a:p>
          <a:p>
            <a:pPr eaLnBrk="1" hangingPunct="1">
              <a:buFont typeface="Wingdings" pitchFamily="2" charset="2"/>
              <a:buNone/>
            </a:pPr>
            <a:r>
              <a:rPr lang="en-US" dirty="0" smtClean="0"/>
              <a:t>Preamp selections seem odd to me. </a:t>
            </a:r>
          </a:p>
          <a:p>
            <a:pPr eaLnBrk="1" hangingPunct="1">
              <a:buFont typeface="Wingdings" pitchFamily="2" charset="2"/>
              <a:buNone/>
            </a:pPr>
            <a:r>
              <a:rPr lang="en-US" dirty="0" smtClean="0"/>
              <a:t>Handles strong BC signals from 160 antenna well</a:t>
            </a:r>
          </a:p>
          <a:p>
            <a:pPr eaLnBrk="1" hangingPunct="1">
              <a:buFont typeface="Wingdings" pitchFamily="2" charset="2"/>
              <a:buNone/>
            </a:pPr>
            <a:r>
              <a:rPr lang="en-US" dirty="0" smtClean="0"/>
              <a:t>Have not yet tested 13.8 volt transmit IMD</a:t>
            </a:r>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4500</TotalTime>
  <Words>2684</Words>
  <Application>Microsoft Office PowerPoint</Application>
  <PresentationFormat>On-screen Show (4:3)</PresentationFormat>
  <Paragraphs>291</Paragraphs>
  <Slides>44</Slides>
  <Notes>7</Notes>
  <HiddenSlides>0</HiddenSlides>
  <MMClips>2</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Capsules</vt:lpstr>
      <vt:lpstr>New Offerings 2013  Since Dayton 2012 </vt:lpstr>
      <vt:lpstr>Slide 2</vt:lpstr>
      <vt:lpstr>What New Rigs have Shipped? </vt:lpstr>
      <vt:lpstr>What is unusual about new rigs?</vt:lpstr>
      <vt:lpstr>Are there any Deal Changers this year?</vt:lpstr>
      <vt:lpstr>Details - Hilberling PT-8000A</vt:lpstr>
      <vt:lpstr>Details – Kenwood TS-990S </vt:lpstr>
      <vt:lpstr>TS-990s Excellent transmit IMD</vt:lpstr>
      <vt:lpstr>Details – Flex 6000 series</vt:lpstr>
      <vt:lpstr>Details – Yaesu FTdx-3000 </vt:lpstr>
      <vt:lpstr>Details – Elecraft KX3</vt:lpstr>
      <vt:lpstr>A few more comments on KX3</vt:lpstr>
      <vt:lpstr>Wide-spaced vs. Narrow-spaced DR3</vt:lpstr>
      <vt:lpstr>What value is adequate?</vt:lpstr>
      <vt:lpstr>ARRL / Sherwood Testing Compromise</vt:lpstr>
      <vt:lpstr>New Graphic for RMDR, IC-9100 Review</vt:lpstr>
      <vt:lpstr>IC-9100 RMDR Table Data QST 4/2012</vt:lpstr>
      <vt:lpstr>Bob clearly explains importance RMDR</vt:lpstr>
      <vt:lpstr>Elecraft KX3 December QST 2012 </vt:lpstr>
      <vt:lpstr>FTdx-3000 QST Review April 2013</vt:lpstr>
      <vt:lpstr>FFT 0.5 Hz BW to measure IMD in 24 dB Noise</vt:lpstr>
      <vt:lpstr>How to sort the wheat from the chaff</vt:lpstr>
      <vt:lpstr>Some Amateurs Upset </vt:lpstr>
      <vt:lpstr>E-mail quote from Bob Allison to Rick Stealey, K2XT </vt:lpstr>
      <vt:lpstr>Examples of strong signals causing RM &amp; DR3 IMD</vt:lpstr>
      <vt:lpstr>How do we chose a new transceiver?</vt:lpstr>
      <vt:lpstr>Important factors to consider</vt:lpstr>
      <vt:lpstr>Examples of problems rarely discussed</vt:lpstr>
      <vt:lpstr> Set to 50 Watts Key Down - White Noise</vt:lpstr>
      <vt:lpstr>Transmit Intermodulation IC-7410 </vt:lpstr>
      <vt:lpstr>Icom IC-7410 Class AB, White Noise</vt:lpstr>
      <vt:lpstr>Broad signals Also Exist on CW </vt:lpstr>
      <vt:lpstr>Spectrum of CW Signal on HP 3585A Analyzer</vt:lpstr>
      <vt:lpstr>AGC Impulse Noise Anomaly </vt:lpstr>
      <vt:lpstr>Omni-7 on Top  -  Pro III on Bottom</vt:lpstr>
      <vt:lpstr>Listen to 30 second audio clip</vt:lpstr>
      <vt:lpstr>Audio clip with DSP AGC problem</vt:lpstr>
      <vt:lpstr>Contest Fatigue from audio artifacts</vt:lpstr>
      <vt:lpstr>Screen shot from Elecraft Lab Fall 2008</vt:lpstr>
      <vt:lpstr>K3 After New Choke Installed</vt:lpstr>
      <vt:lpstr>Icom 756 Pro III Harmonic Distortion </vt:lpstr>
      <vt:lpstr>Icom 756 Pro III in-band IMD Distortion</vt:lpstr>
      <vt:lpstr>Choices today on rig selection </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Radios Used in a Contest Environment</dc:title>
  <dc:creator>Chris &amp; Terri Cantrell</dc:creator>
  <cp:lastModifiedBy>User</cp:lastModifiedBy>
  <cp:revision>475</cp:revision>
  <cp:lastPrinted>1601-01-01T00:00:00Z</cp:lastPrinted>
  <dcterms:created xsi:type="dcterms:W3CDTF">2004-05-07T16:48:08Z</dcterms:created>
  <dcterms:modified xsi:type="dcterms:W3CDTF">2013-08-16T17:41:27Z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